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14"/>
  </p:notesMasterIdLst>
  <p:handoutMasterIdLst>
    <p:handoutMasterId r:id="rId15"/>
  </p:handoutMasterIdLst>
  <p:sldIdLst>
    <p:sldId id="262" r:id="rId5"/>
    <p:sldId id="367" r:id="rId6"/>
    <p:sldId id="370" r:id="rId7"/>
    <p:sldId id="371" r:id="rId8"/>
    <p:sldId id="376" r:id="rId9"/>
    <p:sldId id="377" r:id="rId10"/>
    <p:sldId id="378" r:id="rId11"/>
    <p:sldId id="379" r:id="rId12"/>
    <p:sldId id="374"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12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sserman, Philip" initials="WP" lastIdx="1" clrIdx="0">
    <p:extLst>
      <p:ext uri="{19B8F6BF-5375-455C-9EA6-DF929625EA0E}">
        <p15:presenceInfo xmlns:p15="http://schemas.microsoft.com/office/powerpoint/2012/main" userId="S::PWasserman@nassaucountyny.gov::c873e991-60d3-4fd3-a27a-e170d4b953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660"/>
  </p:normalViewPr>
  <p:slideViewPr>
    <p:cSldViewPr snapToGrid="0">
      <p:cViewPr varScale="1">
        <p:scale>
          <a:sx n="69" d="100"/>
          <a:sy n="69" d="100"/>
        </p:scale>
        <p:origin x="1458" y="66"/>
      </p:cViewPr>
      <p:guideLst>
        <p:guide orient="horz" pos="2160"/>
        <p:guide pos="2880"/>
        <p:guide orient="horz" pos="3127"/>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880C5EC-B749-1C44-ABF3-CF40F7B2678F}" type="datetimeFigureOut">
              <a:rPr lang="en-US" smtClean="0"/>
              <a:pPr/>
              <a:t>6/30/2021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F0D9A23-0580-6B47-812A-893870EE3622}"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97929BF-A4DF-8D4E-A4CE-B8DFC15FC5CF}" type="datetimeFigureOut">
              <a:rPr lang="en-US" smtClean="0"/>
              <a:pPr/>
              <a:t>6/30/2021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73FC93-C64D-624D-8A5E-89E3FB45D5EA}"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73FC93-C64D-624D-8A5E-89E3FB45D5EA}" type="slidenum">
              <a:rPr lang="en-US" smtClean="0"/>
              <a:pPr/>
              <a:t>0</a:t>
            </a:fld>
            <a:endParaRPr lang="en-US" dirty="0"/>
          </a:p>
        </p:txBody>
      </p:sp>
    </p:spTree>
    <p:extLst>
      <p:ext uri="{BB962C8B-B14F-4D97-AF65-F5344CB8AC3E}">
        <p14:creationId xmlns:p14="http://schemas.microsoft.com/office/powerpoint/2010/main" val="1229660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2A406B-1A64-4F8C-92A8-FCF65C8829E2}" type="datetime1">
              <a:rPr lang="en-US" smtClean="0"/>
              <a:t>6/30/2021</a:t>
            </a:fld>
            <a:endParaRPr lang="en-US" dirty="0"/>
          </a:p>
        </p:txBody>
      </p:sp>
      <p:sp>
        <p:nvSpPr>
          <p:cNvPr id="5" name="Footer Placeholder 4"/>
          <p:cNvSpPr>
            <a:spLocks noGrp="1"/>
          </p:cNvSpPr>
          <p:nvPr>
            <p:ph type="ftr" sz="quarter" idx="11"/>
          </p:nvPr>
        </p:nvSpPr>
        <p:spPr/>
        <p:txBody>
          <a:bodyPr/>
          <a:lstStyle>
            <a:lvl1pPr>
              <a:defRPr baseline="0">
                <a:solidFill>
                  <a:schemeClr val="tx1"/>
                </a:solidFill>
              </a:defRPr>
            </a:lvl1pPr>
          </a:lstStyle>
          <a:p>
            <a:r>
              <a:rPr lang="en-US" dirty="0"/>
              <a:t>DRAFT</a:t>
            </a:r>
          </a:p>
        </p:txBody>
      </p:sp>
      <p:sp>
        <p:nvSpPr>
          <p:cNvPr id="6" name="Slide Number Placeholder 5"/>
          <p:cNvSpPr>
            <a:spLocks noGrp="1"/>
          </p:cNvSpPr>
          <p:nvPr>
            <p:ph type="sldNum" sz="quarter" idx="12"/>
          </p:nvPr>
        </p:nvSpPr>
        <p:spPr/>
        <p:txBody>
          <a:bodyPr/>
          <a:lstStyle>
            <a:lvl1pPr>
              <a:defRPr baseline="0">
                <a:solidFill>
                  <a:schemeClr val="tx1"/>
                </a:solidFill>
              </a:defRPr>
            </a:lvl1pPr>
          </a:lstStyle>
          <a:p>
            <a:fld id="{29FAE6BF-2F0D-D043-BF63-F6B3CA348649}" type="slidenum">
              <a:rPr lang="en-US" smtClean="0"/>
              <a:pPr/>
              <a:t>‹#›</a:t>
            </a:fld>
            <a:endParaRPr lang="en-US" dirty="0"/>
          </a:p>
        </p:txBody>
      </p:sp>
      <p:pic>
        <p:nvPicPr>
          <p:cNvPr id="7" name="Picture 6" descr="NC STATE OF NY VECTOR  BLUE  ORANGE  YELLOW white">
            <a:extLst>
              <a:ext uri="{FF2B5EF4-FFF2-40B4-BE49-F238E27FC236}">
                <a16:creationId xmlns:a16="http://schemas.microsoft.com/office/drawing/2014/main" id="{CC2E7EEB-0DE2-4B16-B56E-EEC3D52F2476}"/>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63840" y="340995"/>
            <a:ext cx="822960" cy="8229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3D6570-F751-4349-A5E6-E53A8DBB9025}" type="datetime1">
              <a:rPr lang="en-US" smtClean="0"/>
              <a:t>6/30/2021</a:t>
            </a:fld>
            <a:endParaRPr lang="en-US" dirty="0"/>
          </a:p>
        </p:txBody>
      </p:sp>
      <p:sp>
        <p:nvSpPr>
          <p:cNvPr id="5" name="Footer Placeholder 4"/>
          <p:cNvSpPr>
            <a:spLocks noGrp="1"/>
          </p:cNvSpPr>
          <p:nvPr>
            <p:ph type="ftr" sz="quarter" idx="11"/>
          </p:nvPr>
        </p:nvSpPr>
        <p:spPr/>
        <p:txBody>
          <a:bodyPr/>
          <a:lstStyle/>
          <a:p>
            <a:r>
              <a:rPr lang="en-US" dirty="0"/>
              <a:t>DRAFT</a:t>
            </a:r>
          </a:p>
        </p:txBody>
      </p:sp>
      <p:sp>
        <p:nvSpPr>
          <p:cNvPr id="6" name="Slide Number Placeholder 5"/>
          <p:cNvSpPr>
            <a:spLocks noGrp="1"/>
          </p:cNvSpPr>
          <p:nvPr>
            <p:ph type="sldNum" sz="quarter" idx="12"/>
          </p:nvPr>
        </p:nvSpPr>
        <p:spPr/>
        <p:txBody>
          <a:bodyPr/>
          <a:lstStyle/>
          <a:p>
            <a:fld id="{29FAE6BF-2F0D-D043-BF63-F6B3CA34864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6CABB-57E7-4DC8-8A95-E85B6A697D20}" type="datetime1">
              <a:rPr lang="en-US" smtClean="0"/>
              <a:t>6/30/2021</a:t>
            </a:fld>
            <a:endParaRPr lang="en-US" dirty="0"/>
          </a:p>
        </p:txBody>
      </p:sp>
      <p:sp>
        <p:nvSpPr>
          <p:cNvPr id="5" name="Footer Placeholder 4"/>
          <p:cNvSpPr>
            <a:spLocks noGrp="1"/>
          </p:cNvSpPr>
          <p:nvPr>
            <p:ph type="ftr" sz="quarter" idx="11"/>
          </p:nvPr>
        </p:nvSpPr>
        <p:spPr/>
        <p:txBody>
          <a:bodyPr/>
          <a:lstStyle/>
          <a:p>
            <a:r>
              <a:rPr lang="en-US" dirty="0"/>
              <a:t>DRAFT</a:t>
            </a:r>
          </a:p>
        </p:txBody>
      </p:sp>
      <p:sp>
        <p:nvSpPr>
          <p:cNvPr id="6" name="Slide Number Placeholder 5"/>
          <p:cNvSpPr>
            <a:spLocks noGrp="1"/>
          </p:cNvSpPr>
          <p:nvPr>
            <p:ph type="sldNum" sz="quarter" idx="12"/>
          </p:nvPr>
        </p:nvSpPr>
        <p:spPr/>
        <p:txBody>
          <a:bodyPr/>
          <a:lstStyle/>
          <a:p>
            <a:fld id="{29FAE6BF-2F0D-D043-BF63-F6B3CA34864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35B5B-9FE5-4636-95F6-B5209D47D5C6}" type="datetime1">
              <a:rPr lang="en-US" smtClean="0"/>
              <a:t>6/30/2021</a:t>
            </a:fld>
            <a:endParaRPr lang="en-US" dirty="0"/>
          </a:p>
        </p:txBody>
      </p:sp>
      <p:sp>
        <p:nvSpPr>
          <p:cNvPr id="5" name="Footer Placeholder 4"/>
          <p:cNvSpPr>
            <a:spLocks noGrp="1"/>
          </p:cNvSpPr>
          <p:nvPr>
            <p:ph type="ftr" sz="quarter" idx="11"/>
          </p:nvPr>
        </p:nvSpPr>
        <p:spPr/>
        <p:txBody>
          <a:bodyPr/>
          <a:lstStyle/>
          <a:p>
            <a:r>
              <a:rPr lang="en-US" dirty="0"/>
              <a:t>DRAFT</a:t>
            </a:r>
          </a:p>
        </p:txBody>
      </p:sp>
      <p:sp>
        <p:nvSpPr>
          <p:cNvPr id="6" name="Slide Number Placeholder 5"/>
          <p:cNvSpPr>
            <a:spLocks noGrp="1"/>
          </p:cNvSpPr>
          <p:nvPr>
            <p:ph type="sldNum" sz="quarter" idx="12"/>
          </p:nvPr>
        </p:nvSpPr>
        <p:spPr/>
        <p:txBody>
          <a:bodyPr/>
          <a:lstStyle/>
          <a:p>
            <a:fld id="{29FAE6BF-2F0D-D043-BF63-F6B3CA34864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55FDB2-F110-4F2D-AC70-DA9C93870832}" type="datetime1">
              <a:rPr lang="en-US" smtClean="0"/>
              <a:t>6/30/2021</a:t>
            </a:fld>
            <a:endParaRPr lang="en-US" dirty="0"/>
          </a:p>
        </p:txBody>
      </p:sp>
      <p:sp>
        <p:nvSpPr>
          <p:cNvPr id="5" name="Footer Placeholder 4"/>
          <p:cNvSpPr>
            <a:spLocks noGrp="1"/>
          </p:cNvSpPr>
          <p:nvPr>
            <p:ph type="ftr" sz="quarter" idx="11"/>
          </p:nvPr>
        </p:nvSpPr>
        <p:spPr/>
        <p:txBody>
          <a:bodyPr/>
          <a:lstStyle/>
          <a:p>
            <a:r>
              <a:rPr lang="en-US" dirty="0"/>
              <a:t>DRAFT</a:t>
            </a:r>
          </a:p>
        </p:txBody>
      </p:sp>
      <p:sp>
        <p:nvSpPr>
          <p:cNvPr id="6" name="Slide Number Placeholder 5"/>
          <p:cNvSpPr>
            <a:spLocks noGrp="1"/>
          </p:cNvSpPr>
          <p:nvPr>
            <p:ph type="sldNum" sz="quarter" idx="12"/>
          </p:nvPr>
        </p:nvSpPr>
        <p:spPr/>
        <p:txBody>
          <a:bodyPr/>
          <a:lstStyle/>
          <a:p>
            <a:fld id="{29FAE6BF-2F0D-D043-BF63-F6B3CA34864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934E04-8344-4788-B267-9BC5863CB923}" type="datetime1">
              <a:rPr lang="en-US" smtClean="0"/>
              <a:t>6/30/2021</a:t>
            </a:fld>
            <a:endParaRPr lang="en-US" dirty="0"/>
          </a:p>
        </p:txBody>
      </p:sp>
      <p:sp>
        <p:nvSpPr>
          <p:cNvPr id="6" name="Footer Placeholder 5"/>
          <p:cNvSpPr>
            <a:spLocks noGrp="1"/>
          </p:cNvSpPr>
          <p:nvPr>
            <p:ph type="ftr" sz="quarter" idx="11"/>
          </p:nvPr>
        </p:nvSpPr>
        <p:spPr/>
        <p:txBody>
          <a:bodyPr/>
          <a:lstStyle/>
          <a:p>
            <a:r>
              <a:rPr lang="en-US" dirty="0"/>
              <a:t>DRAFT</a:t>
            </a:r>
          </a:p>
        </p:txBody>
      </p:sp>
      <p:sp>
        <p:nvSpPr>
          <p:cNvPr id="7" name="Slide Number Placeholder 6"/>
          <p:cNvSpPr>
            <a:spLocks noGrp="1"/>
          </p:cNvSpPr>
          <p:nvPr>
            <p:ph type="sldNum" sz="quarter" idx="12"/>
          </p:nvPr>
        </p:nvSpPr>
        <p:spPr/>
        <p:txBody>
          <a:bodyPr/>
          <a:lstStyle/>
          <a:p>
            <a:fld id="{29FAE6BF-2F0D-D043-BF63-F6B3CA34864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520931-6A05-4A1B-862F-C4A6748254A2}" type="datetime1">
              <a:rPr lang="en-US" smtClean="0"/>
              <a:t>6/30/2021</a:t>
            </a:fld>
            <a:endParaRPr lang="en-US" dirty="0"/>
          </a:p>
        </p:txBody>
      </p:sp>
      <p:sp>
        <p:nvSpPr>
          <p:cNvPr id="8" name="Footer Placeholder 7"/>
          <p:cNvSpPr>
            <a:spLocks noGrp="1"/>
          </p:cNvSpPr>
          <p:nvPr>
            <p:ph type="ftr" sz="quarter" idx="11"/>
          </p:nvPr>
        </p:nvSpPr>
        <p:spPr/>
        <p:txBody>
          <a:bodyPr/>
          <a:lstStyle/>
          <a:p>
            <a:r>
              <a:rPr lang="en-US" dirty="0"/>
              <a:t>DRAFT</a:t>
            </a:r>
          </a:p>
        </p:txBody>
      </p:sp>
      <p:sp>
        <p:nvSpPr>
          <p:cNvPr id="9" name="Slide Number Placeholder 8"/>
          <p:cNvSpPr>
            <a:spLocks noGrp="1"/>
          </p:cNvSpPr>
          <p:nvPr>
            <p:ph type="sldNum" sz="quarter" idx="12"/>
          </p:nvPr>
        </p:nvSpPr>
        <p:spPr/>
        <p:txBody>
          <a:bodyPr/>
          <a:lstStyle/>
          <a:p>
            <a:fld id="{29FAE6BF-2F0D-D043-BF63-F6B3CA34864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3978A6-468F-410D-BE7D-E88AAC7ED10D}" type="datetime1">
              <a:rPr lang="en-US" smtClean="0"/>
              <a:t>6/30/2021</a:t>
            </a:fld>
            <a:endParaRPr lang="en-US" dirty="0"/>
          </a:p>
        </p:txBody>
      </p:sp>
      <p:sp>
        <p:nvSpPr>
          <p:cNvPr id="4" name="Footer Placeholder 3"/>
          <p:cNvSpPr>
            <a:spLocks noGrp="1"/>
          </p:cNvSpPr>
          <p:nvPr>
            <p:ph type="ftr" sz="quarter" idx="11"/>
          </p:nvPr>
        </p:nvSpPr>
        <p:spPr/>
        <p:txBody>
          <a:bodyPr/>
          <a:lstStyle/>
          <a:p>
            <a:r>
              <a:rPr lang="en-US" dirty="0"/>
              <a:t>DRAFT</a:t>
            </a:r>
          </a:p>
        </p:txBody>
      </p:sp>
      <p:sp>
        <p:nvSpPr>
          <p:cNvPr id="5" name="Slide Number Placeholder 4"/>
          <p:cNvSpPr>
            <a:spLocks noGrp="1"/>
          </p:cNvSpPr>
          <p:nvPr>
            <p:ph type="sldNum" sz="quarter" idx="12"/>
          </p:nvPr>
        </p:nvSpPr>
        <p:spPr/>
        <p:txBody>
          <a:bodyPr/>
          <a:lstStyle/>
          <a:p>
            <a:fld id="{29FAE6BF-2F0D-D043-BF63-F6B3CA34864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0A95A-AE7E-4C56-AF52-4C7F7C356B44}" type="datetime1">
              <a:rPr lang="en-US" smtClean="0"/>
              <a:t>6/30/2021</a:t>
            </a:fld>
            <a:endParaRPr lang="en-US" dirty="0"/>
          </a:p>
        </p:txBody>
      </p:sp>
      <p:sp>
        <p:nvSpPr>
          <p:cNvPr id="3" name="Footer Placeholder 2"/>
          <p:cNvSpPr>
            <a:spLocks noGrp="1"/>
          </p:cNvSpPr>
          <p:nvPr>
            <p:ph type="ftr" sz="quarter" idx="11"/>
          </p:nvPr>
        </p:nvSpPr>
        <p:spPr/>
        <p:txBody>
          <a:bodyPr/>
          <a:lstStyle/>
          <a:p>
            <a:r>
              <a:rPr lang="en-US" dirty="0"/>
              <a:t>DRAFT</a:t>
            </a:r>
          </a:p>
        </p:txBody>
      </p:sp>
      <p:sp>
        <p:nvSpPr>
          <p:cNvPr id="4" name="Slide Number Placeholder 3"/>
          <p:cNvSpPr>
            <a:spLocks noGrp="1"/>
          </p:cNvSpPr>
          <p:nvPr>
            <p:ph type="sldNum" sz="quarter" idx="12"/>
          </p:nvPr>
        </p:nvSpPr>
        <p:spPr/>
        <p:txBody>
          <a:bodyPr/>
          <a:lstStyle/>
          <a:p>
            <a:fld id="{29FAE6BF-2F0D-D043-BF63-F6B3CA34864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145DE-5A75-490E-AC74-DA6862B125F8}" type="datetime1">
              <a:rPr lang="en-US" smtClean="0"/>
              <a:t>6/30/2021</a:t>
            </a:fld>
            <a:endParaRPr lang="en-US" dirty="0"/>
          </a:p>
        </p:txBody>
      </p:sp>
      <p:sp>
        <p:nvSpPr>
          <p:cNvPr id="6" name="Footer Placeholder 5"/>
          <p:cNvSpPr>
            <a:spLocks noGrp="1"/>
          </p:cNvSpPr>
          <p:nvPr>
            <p:ph type="ftr" sz="quarter" idx="11"/>
          </p:nvPr>
        </p:nvSpPr>
        <p:spPr/>
        <p:txBody>
          <a:bodyPr/>
          <a:lstStyle/>
          <a:p>
            <a:r>
              <a:rPr lang="en-US" dirty="0"/>
              <a:t>DRAFT</a:t>
            </a:r>
          </a:p>
        </p:txBody>
      </p:sp>
      <p:sp>
        <p:nvSpPr>
          <p:cNvPr id="7" name="Slide Number Placeholder 6"/>
          <p:cNvSpPr>
            <a:spLocks noGrp="1"/>
          </p:cNvSpPr>
          <p:nvPr>
            <p:ph type="sldNum" sz="quarter" idx="12"/>
          </p:nvPr>
        </p:nvSpPr>
        <p:spPr/>
        <p:txBody>
          <a:bodyPr/>
          <a:lstStyle/>
          <a:p>
            <a:fld id="{29FAE6BF-2F0D-D043-BF63-F6B3CA34864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737EF5-70D7-4472-9C65-DBE12B2DB08C}" type="datetime1">
              <a:rPr lang="en-US" smtClean="0"/>
              <a:t>6/30/2021</a:t>
            </a:fld>
            <a:endParaRPr lang="en-US" dirty="0"/>
          </a:p>
        </p:txBody>
      </p:sp>
      <p:sp>
        <p:nvSpPr>
          <p:cNvPr id="6" name="Footer Placeholder 5"/>
          <p:cNvSpPr>
            <a:spLocks noGrp="1"/>
          </p:cNvSpPr>
          <p:nvPr>
            <p:ph type="ftr" sz="quarter" idx="11"/>
          </p:nvPr>
        </p:nvSpPr>
        <p:spPr/>
        <p:txBody>
          <a:bodyPr/>
          <a:lstStyle/>
          <a:p>
            <a:r>
              <a:rPr lang="en-US" dirty="0"/>
              <a:t>DRAFT</a:t>
            </a:r>
          </a:p>
        </p:txBody>
      </p:sp>
      <p:sp>
        <p:nvSpPr>
          <p:cNvPr id="7" name="Slide Number Placeholder 6"/>
          <p:cNvSpPr>
            <a:spLocks noGrp="1"/>
          </p:cNvSpPr>
          <p:nvPr>
            <p:ph type="sldNum" sz="quarter" idx="12"/>
          </p:nvPr>
        </p:nvSpPr>
        <p:spPr/>
        <p:txBody>
          <a:bodyPr/>
          <a:lstStyle/>
          <a:p>
            <a:fld id="{29FAE6BF-2F0D-D043-BF63-F6B3CA34864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E3722-6009-4550-B9EB-39DFC6B48C27}" type="datetime1">
              <a:rPr lang="en-US" smtClean="0"/>
              <a:t>6/30/2021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i="1">
                <a:solidFill>
                  <a:schemeClr val="tx1">
                    <a:tint val="75000"/>
                  </a:schemeClr>
                </a:solidFill>
              </a:defRPr>
            </a:lvl1pPr>
          </a:lstStyle>
          <a:p>
            <a:r>
              <a:rPr lang="en-US" dirty="0"/>
              <a:t>DRAFT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AE6BF-2F0D-D043-BF63-F6B3CA348649}" type="slidenum">
              <a:rPr lang="en-US" smtClean="0"/>
              <a:pPr/>
              <a:t>‹#›</a:t>
            </a:fld>
            <a:endParaRPr lang="en-US" dirty="0"/>
          </a:p>
        </p:txBody>
      </p:sp>
      <p:cxnSp>
        <p:nvCxnSpPr>
          <p:cNvPr id="8" name="Straight Connector 7"/>
          <p:cNvCxnSpPr/>
          <p:nvPr userDrawn="1"/>
        </p:nvCxnSpPr>
        <p:spPr>
          <a:xfrm>
            <a:off x="457200" y="1417638"/>
            <a:ext cx="82296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assaucountyny.gov/2207/How-to-Appeal-Your-Assessmen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assaucountyny.gov/1501/Assessment" TargetMode="External"/><Relationship Id="rId2" Type="http://schemas.openxmlformats.org/officeDocument/2006/relationships/hyperlink" Target="https://lrv.nassaucountyny.gov/" TargetMode="External"/><Relationship Id="rId1" Type="http://schemas.openxmlformats.org/officeDocument/2006/relationships/slideLayout" Target="../slideLayouts/slideLayout1.xml"/><Relationship Id="rId4" Type="http://schemas.openxmlformats.org/officeDocument/2006/relationships/hyperlink" Target="mailto:ncfield@nassaucountyny.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4E7D6C-ED24-475D-8879-4E76A4D561DB}"/>
              </a:ext>
            </a:extLst>
          </p:cNvPr>
          <p:cNvSpPr/>
          <p:nvPr/>
        </p:nvSpPr>
        <p:spPr>
          <a:xfrm>
            <a:off x="7189839" y="101760"/>
            <a:ext cx="1902542" cy="1155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36961"/>
            <a:ext cx="7772400" cy="1155725"/>
          </a:xfrm>
        </p:spPr>
        <p:txBody>
          <a:bodyPr>
            <a:normAutofit fontScale="90000"/>
          </a:bodyPr>
          <a:lstStyle/>
          <a:p>
            <a:r>
              <a:rPr lang="en-US" dirty="0">
                <a:latin typeface="Arial" panose="020B0604020202020204" pitchFamily="34" charset="0"/>
                <a:cs typeface="Arial" panose="020B0604020202020204" pitchFamily="34" charset="0"/>
              </a:rPr>
              <a:t>NASSAU COUNTY, NEW YORK </a:t>
            </a:r>
          </a:p>
        </p:txBody>
      </p:sp>
      <p:sp>
        <p:nvSpPr>
          <p:cNvPr id="3" name="Subtitle 2"/>
          <p:cNvSpPr>
            <a:spLocks noGrp="1"/>
          </p:cNvSpPr>
          <p:nvPr>
            <p:ph type="subTitle" idx="1"/>
          </p:nvPr>
        </p:nvSpPr>
        <p:spPr>
          <a:xfrm>
            <a:off x="450431" y="2100991"/>
            <a:ext cx="8243137" cy="1752600"/>
          </a:xfrm>
        </p:spPr>
        <p:txBody>
          <a:bodyPr vert="horz" lIns="91440" tIns="45720" rIns="91440" bIns="45720" rtlCol="0" anchor="t">
            <a:normAutofit/>
          </a:bodyPr>
          <a:lstStyle/>
          <a:p>
            <a:r>
              <a:rPr lang="en-US" dirty="0">
                <a:solidFill>
                  <a:schemeClr val="tx1"/>
                </a:solidFill>
              </a:rPr>
              <a:t>Nassau County Property Assessment 5-year Phase in: how to navigate Nassau County Property Assessments</a:t>
            </a:r>
          </a:p>
          <a:p>
            <a:endParaRPr lang="en-US" dirty="0"/>
          </a:p>
          <a:p>
            <a:endParaRPr lang="en-US" dirty="0"/>
          </a:p>
        </p:txBody>
      </p:sp>
      <p:pic>
        <p:nvPicPr>
          <p:cNvPr id="8" name="Picture 7" descr="NC STATE OF NY VECTOR  BLUE  ORANGE  YELLOW white">
            <a:extLst>
              <a:ext uri="{FF2B5EF4-FFF2-40B4-BE49-F238E27FC236}">
                <a16:creationId xmlns:a16="http://schemas.microsoft.com/office/drawing/2014/main" id="{A9D0ECC2-7FD9-42F9-AB27-280BE73BFD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1180" y="4422459"/>
            <a:ext cx="1945888" cy="19338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545" y="259204"/>
            <a:ext cx="8337271" cy="1470025"/>
          </a:xfrm>
        </p:spPr>
        <p:txBody>
          <a:bodyPr>
            <a:normAutofit/>
          </a:bodyPr>
          <a:lstStyle/>
          <a:p>
            <a:r>
              <a:rPr lang="en-US" sz="2400" b="1" dirty="0">
                <a:latin typeface="Arial"/>
                <a:cs typeface="Arial"/>
              </a:rPr>
              <a:t>Assessment Overview</a:t>
            </a:r>
            <a:br>
              <a:rPr lang="en-US" sz="2400" b="1" dirty="0">
                <a:latin typeface="Arial"/>
                <a:cs typeface="Arial"/>
              </a:rPr>
            </a:br>
            <a:endParaRPr lang="en-US" sz="2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92461" y="1482139"/>
            <a:ext cx="8337271" cy="4874211"/>
          </a:xfrm>
        </p:spPr>
        <p:txBody>
          <a:bodyPr vert="horz" lIns="91440" tIns="45720" rIns="91440" bIns="45720" rtlCol="0" anchor="t">
            <a:noAutofit/>
          </a:bodyPr>
          <a:lstStyle/>
          <a:p>
            <a:pPr marL="285750" indent="-285750" algn="l">
              <a:spcAft>
                <a:spcPts val="1200"/>
              </a:spcAft>
              <a:buFont typeface="Arial" panose="020B0604020202020204" pitchFamily="34" charset="0"/>
              <a:buChar char="•"/>
            </a:pPr>
            <a:r>
              <a:rPr lang="en-US" sz="1600" dirty="0">
                <a:solidFill>
                  <a:schemeClr val="tx1"/>
                </a:solidFill>
                <a:latin typeface="Arial"/>
                <a:cs typeface="Arial"/>
              </a:rPr>
              <a:t>The Nassau County Department of Assessment is responsible for valuing approximately 420,000 parcels (380,000 residential and 40,000 commercial).</a:t>
            </a:r>
          </a:p>
          <a:p>
            <a:pPr marL="285750" indent="-285750" algn="l">
              <a:spcAft>
                <a:spcPts val="1200"/>
              </a:spcAft>
              <a:buFont typeface="Arial" panose="020B0604020202020204" pitchFamily="34" charset="0"/>
              <a:buChar char="•"/>
            </a:pPr>
            <a:r>
              <a:rPr lang="en-US" sz="1600" dirty="0">
                <a:solidFill>
                  <a:schemeClr val="tx1"/>
                </a:solidFill>
                <a:latin typeface="Arial"/>
                <a:cs typeface="Arial"/>
              </a:rPr>
              <a:t>Nassau County is the second largest assessing jurisdiction in the state behind New York City and assesses its properties as a special assessing unit based upon a complex four-class system, like New York City.</a:t>
            </a:r>
          </a:p>
          <a:p>
            <a:pPr marL="285750" indent="-285750" algn="l">
              <a:spcAft>
                <a:spcPts val="1200"/>
              </a:spcAft>
              <a:buFont typeface="Arial" panose="020B0604020202020204" pitchFamily="34" charset="0"/>
              <a:buChar char="•"/>
            </a:pPr>
            <a:r>
              <a:rPr lang="en-US" sz="1600" dirty="0">
                <a:solidFill>
                  <a:schemeClr val="tx1"/>
                </a:solidFill>
                <a:latin typeface="Arial"/>
                <a:cs typeface="Arial"/>
              </a:rPr>
              <a:t>Nassau County assesses property for itself and for the towns, special districts and all but one of the school districts in the County (approximately 300 taxing jurisdictions). It is one of only two counties in the state responsible for assessments.</a:t>
            </a:r>
          </a:p>
          <a:p>
            <a:pPr marL="285750" indent="-285750" algn="l">
              <a:spcAft>
                <a:spcPts val="1200"/>
              </a:spcAft>
              <a:buFont typeface="Arial" panose="020B0604020202020204" pitchFamily="34" charset="0"/>
              <a:buChar char="•"/>
            </a:pPr>
            <a:r>
              <a:rPr lang="en-US" sz="1600" dirty="0">
                <a:solidFill>
                  <a:schemeClr val="tx1"/>
                </a:solidFill>
                <a:latin typeface="Arial"/>
                <a:cs typeface="Arial"/>
              </a:rPr>
              <a:t>Cities and villages in Nassau County assess property for city and village purposes, respectively, and the City of Glen Cove assesses property for the Glen Cove City School District.  Unlike most of the rest of the state, towns in Nassau have no assessing power.</a:t>
            </a:r>
          </a:p>
          <a:p>
            <a:pPr marL="285750" indent="-285750" algn="l">
              <a:buFont typeface="Arial" panose="020B0604020202020204" pitchFamily="34" charset="0"/>
              <a:buChar char="•"/>
            </a:pPr>
            <a:endParaRPr lang="en-US" sz="1600" dirty="0">
              <a:solidFill>
                <a:schemeClr val="tx1"/>
              </a:solidFill>
              <a:latin typeface="Arial"/>
              <a:cs typeface="Arial"/>
            </a:endParaRPr>
          </a:p>
          <a:p>
            <a:pPr marL="285750" indent="-285750" algn="l">
              <a:buFont typeface="Arial" panose="020B0604020202020204" pitchFamily="34" charset="0"/>
              <a:buChar char="•"/>
            </a:pPr>
            <a:endParaRPr lang="en-US" sz="1600" dirty="0">
              <a:solidFill>
                <a:schemeClr val="tx1"/>
              </a:solidFill>
              <a:latin typeface="Arial"/>
              <a:cs typeface="Arial"/>
            </a:endParaRPr>
          </a:p>
          <a:p>
            <a:pPr marL="742950" lvl="1" indent="-285750" algn="l">
              <a:buFont typeface="Arial" panose="020B0604020202020204" pitchFamily="34" charset="0"/>
              <a:buChar char="•"/>
            </a:pPr>
            <a:endParaRPr lang="en-US" sz="1200" u="sng" dirty="0">
              <a:solidFill>
                <a:schemeClr val="tx1"/>
              </a:solidFill>
              <a:latin typeface="Arial"/>
              <a:cs typeface="Arial"/>
            </a:endParaRPr>
          </a:p>
          <a:p>
            <a:pPr marL="742950" lvl="1" indent="-285750" algn="l">
              <a:buFont typeface="Arial" panose="020B0604020202020204" pitchFamily="34" charset="0"/>
              <a:buChar char="•"/>
            </a:pPr>
            <a:endParaRPr lang="en-US" sz="2000" u="sng" dirty="0">
              <a:solidFill>
                <a:schemeClr val="tx1"/>
              </a:solidFill>
              <a:latin typeface="Arial"/>
              <a:cs typeface="Arial"/>
            </a:endParaRPr>
          </a:p>
          <a:p>
            <a:pPr algn="l"/>
            <a:r>
              <a:rPr lang="en-US" sz="1800" dirty="0">
                <a:solidFill>
                  <a:schemeClr val="tx1"/>
                </a:solidFill>
                <a:latin typeface="Arial"/>
                <a:cs typeface="Arial"/>
              </a:rPr>
              <a:t> </a:t>
            </a:r>
          </a:p>
          <a:p>
            <a:pPr algn="l"/>
            <a:endParaRPr lang="en-US" sz="1400" u="sng" dirty="0">
              <a:solidFill>
                <a:schemeClr val="tx1"/>
              </a:solidFill>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1706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545" y="259204"/>
            <a:ext cx="8337271" cy="1470025"/>
          </a:xfrm>
        </p:spPr>
        <p:txBody>
          <a:bodyPr>
            <a:normAutofit/>
          </a:bodyPr>
          <a:lstStyle/>
          <a:p>
            <a:r>
              <a:rPr lang="en-US" sz="2400" b="1" dirty="0">
                <a:latin typeface="Arial"/>
                <a:cs typeface="Arial"/>
              </a:rPr>
              <a:t>Reassessment</a:t>
            </a:r>
            <a:br>
              <a:rPr lang="en-US" sz="2400" b="1" dirty="0">
                <a:latin typeface="Arial"/>
                <a:cs typeface="Arial"/>
              </a:rPr>
            </a:br>
            <a:endParaRPr lang="en-US" sz="2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92461" y="1482139"/>
            <a:ext cx="8337271" cy="4874211"/>
          </a:xfrm>
        </p:spPr>
        <p:txBody>
          <a:bodyPr vert="horz" lIns="91440" tIns="45720" rIns="91440" bIns="45720" rtlCol="0" anchor="t">
            <a:noAutofit/>
          </a:bodyPr>
          <a:lstStyle/>
          <a:p>
            <a:pPr marL="285750" indent="-285750" algn="l">
              <a:spcAft>
                <a:spcPts val="1200"/>
              </a:spcAft>
              <a:buFont typeface="Arial" panose="020B0604020202020204" pitchFamily="34" charset="0"/>
              <a:buChar char="•"/>
            </a:pPr>
            <a:r>
              <a:rPr lang="en-US" sz="1600" dirty="0">
                <a:solidFill>
                  <a:schemeClr val="tx1"/>
                </a:solidFill>
                <a:latin typeface="Arial"/>
                <a:cs typeface="Arial"/>
              </a:rPr>
              <a:t>In 2018, Nassau County Executive Laura Curran directed the County Department of Assessment to perform the first reassessment in nearly a decade, reassessing both residential and commercial properties.</a:t>
            </a:r>
          </a:p>
          <a:p>
            <a:pPr marL="285750" indent="-285750" algn="l">
              <a:spcAft>
                <a:spcPts val="1200"/>
              </a:spcAft>
              <a:buFont typeface="Arial" panose="020B0604020202020204" pitchFamily="34" charset="0"/>
              <a:buChar char="•"/>
            </a:pPr>
            <a:r>
              <a:rPr lang="en-US" sz="1600" dirty="0">
                <a:solidFill>
                  <a:schemeClr val="tx1"/>
                </a:solidFill>
                <a:latin typeface="Arial"/>
                <a:cs typeface="Arial"/>
              </a:rPr>
              <a:t>Prior to the reassessment, many Nassau County property values were not based upon the actual market and were generally underassessed.</a:t>
            </a:r>
          </a:p>
          <a:p>
            <a:pPr marL="285750" indent="-285750" algn="l">
              <a:spcAft>
                <a:spcPts val="1200"/>
              </a:spcAft>
              <a:buFont typeface="Arial" panose="020B0604020202020204" pitchFamily="34" charset="0"/>
              <a:buChar char="•"/>
            </a:pPr>
            <a:r>
              <a:rPr lang="en-US" sz="1600" dirty="0">
                <a:solidFill>
                  <a:schemeClr val="tx1"/>
                </a:solidFill>
                <a:latin typeface="Arial"/>
                <a:cs typeface="Arial"/>
              </a:rPr>
              <a:t>The frozen assessment roll created wide disparities among taxpayers due to inaccurate assessments.</a:t>
            </a:r>
          </a:p>
          <a:p>
            <a:pPr marL="285750" indent="-285750" algn="l">
              <a:spcAft>
                <a:spcPts val="1200"/>
              </a:spcAft>
              <a:buFont typeface="Arial" panose="020B0604020202020204" pitchFamily="34" charset="0"/>
              <a:buChar char="•"/>
            </a:pPr>
            <a:r>
              <a:rPr lang="en-US" sz="1600" dirty="0">
                <a:solidFill>
                  <a:schemeClr val="tx1"/>
                </a:solidFill>
                <a:latin typeface="Arial"/>
                <a:cs typeface="Arial"/>
              </a:rPr>
              <a:t>The County restored equity and fairness to the assessment roll by accurately reassessing properties starting with the 2020-2021 assessment roll.</a:t>
            </a:r>
          </a:p>
          <a:p>
            <a:pPr marL="285750" indent="-285750" algn="l">
              <a:spcAft>
                <a:spcPts val="1200"/>
              </a:spcAft>
              <a:buFont typeface="Arial" panose="020B0604020202020204" pitchFamily="34" charset="0"/>
              <a:buChar char="•"/>
            </a:pPr>
            <a:r>
              <a:rPr lang="en-US" sz="1600" dirty="0">
                <a:solidFill>
                  <a:schemeClr val="tx1"/>
                </a:solidFill>
                <a:latin typeface="Arial"/>
                <a:cs typeface="Arial"/>
              </a:rPr>
              <a:t>The new assessment roll surpassed state and national assessment standards of accuracy.</a:t>
            </a:r>
          </a:p>
          <a:p>
            <a:pPr marL="285750" indent="-285750" algn="l">
              <a:buFont typeface="Arial" panose="020B0604020202020204" pitchFamily="34" charset="0"/>
              <a:buChar char="•"/>
            </a:pPr>
            <a:endParaRPr lang="en-US" sz="2000" dirty="0">
              <a:solidFill>
                <a:schemeClr val="tx1"/>
              </a:solidFill>
              <a:latin typeface="Arial"/>
              <a:cs typeface="Arial"/>
            </a:endParaRPr>
          </a:p>
          <a:p>
            <a:pPr algn="l"/>
            <a:r>
              <a:rPr lang="en-US" sz="1800" dirty="0">
                <a:solidFill>
                  <a:schemeClr val="tx1"/>
                </a:solidFill>
                <a:latin typeface="Arial"/>
                <a:cs typeface="Arial"/>
              </a:rPr>
              <a:t> </a:t>
            </a:r>
          </a:p>
          <a:p>
            <a:pPr algn="l"/>
            <a:endParaRPr lang="en-US" sz="1400" u="sng" dirty="0">
              <a:solidFill>
                <a:schemeClr val="tx1"/>
              </a:solidFill>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248484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545" y="259204"/>
            <a:ext cx="8337271" cy="1470025"/>
          </a:xfrm>
        </p:spPr>
        <p:txBody>
          <a:bodyPr>
            <a:normAutofit/>
          </a:bodyPr>
          <a:lstStyle/>
          <a:p>
            <a:r>
              <a:rPr lang="en-US" sz="2400" b="1" dirty="0">
                <a:latin typeface="Arial"/>
                <a:cs typeface="Arial"/>
              </a:rPr>
              <a:t>Taxpayer Protection Plan (TPP)</a:t>
            </a:r>
            <a:br>
              <a:rPr lang="en-US" sz="2400" b="1" dirty="0">
                <a:latin typeface="Arial"/>
                <a:cs typeface="Arial"/>
              </a:rPr>
            </a:br>
            <a:endParaRPr lang="en-US" sz="2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92461" y="1482139"/>
            <a:ext cx="8337271" cy="4874211"/>
          </a:xfrm>
        </p:spPr>
        <p:txBody>
          <a:bodyPr vert="horz" lIns="91440" tIns="45720" rIns="91440" bIns="45720" rtlCol="0" anchor="t">
            <a:noAutofit/>
          </a:bodyPr>
          <a:lstStyle/>
          <a:p>
            <a:pPr marL="285750" indent="-285750" algn="l">
              <a:spcAft>
                <a:spcPts val="1200"/>
              </a:spcAft>
              <a:buFont typeface="Arial" panose="020B0604020202020204" pitchFamily="34" charset="0"/>
              <a:buChar char="•"/>
            </a:pPr>
            <a:r>
              <a:rPr lang="en-US" sz="1600" dirty="0">
                <a:solidFill>
                  <a:schemeClr val="tx1"/>
                </a:solidFill>
                <a:latin typeface="Arial"/>
                <a:cs typeface="Arial"/>
              </a:rPr>
              <a:t>The 2020-2021 reassessment added billions of dollars of missing market value to the assessment roll, correcting years of degradation.</a:t>
            </a:r>
          </a:p>
          <a:p>
            <a:pPr marL="285750" indent="-285750" algn="l">
              <a:spcAft>
                <a:spcPts val="1200"/>
              </a:spcAft>
              <a:buFont typeface="Arial" panose="020B0604020202020204" pitchFamily="34" charset="0"/>
              <a:buChar char="•"/>
            </a:pPr>
            <a:r>
              <a:rPr lang="en-US" sz="1600" dirty="0">
                <a:solidFill>
                  <a:schemeClr val="tx1"/>
                </a:solidFill>
                <a:latin typeface="Arial"/>
                <a:cs typeface="Arial"/>
              </a:rPr>
              <a:t>Due to the necessary recapture of the increase in market value from the frozen assessment years, the County Executive proposed the Taxpayer Protection Plan (TPP) to avoid significant swings in taxes and maintain the thriving real estate market. The County enacted a local law in March 2020 to implement the plan based on state authorizing legislation.</a:t>
            </a:r>
          </a:p>
          <a:p>
            <a:pPr marL="285750" indent="-285750" algn="l">
              <a:spcAft>
                <a:spcPts val="1200"/>
              </a:spcAft>
              <a:buFont typeface="Arial" panose="020B0604020202020204" pitchFamily="34" charset="0"/>
              <a:buChar char="•"/>
            </a:pPr>
            <a:r>
              <a:rPr lang="en-US" sz="1600" dirty="0">
                <a:solidFill>
                  <a:schemeClr val="tx1"/>
                </a:solidFill>
                <a:latin typeface="Arial"/>
                <a:cs typeface="Arial"/>
              </a:rPr>
              <a:t>The TPP is a five-year exemption that phases in assessment increases due to the reassessment.</a:t>
            </a:r>
          </a:p>
          <a:p>
            <a:pPr marL="285750" indent="-285750" algn="l">
              <a:spcAft>
                <a:spcPts val="1200"/>
              </a:spcAft>
              <a:buFont typeface="Arial" panose="020B0604020202020204" pitchFamily="34" charset="0"/>
              <a:buChar char="•"/>
            </a:pPr>
            <a:r>
              <a:rPr lang="en-US" sz="1600" dirty="0">
                <a:solidFill>
                  <a:schemeClr val="tx1"/>
                </a:solidFill>
                <a:latin typeface="Arial"/>
                <a:cs typeface="Arial"/>
              </a:rPr>
              <a:t>The exemption base amount is the difference between the 2019-2020 final assessment and the 2020-2021 tentative assessment. The law equalizes the level of assessment between the two rolls for purposes of the exemption calculation.</a:t>
            </a:r>
          </a:p>
          <a:p>
            <a:pPr marL="285750" indent="-285750" algn="l">
              <a:spcAft>
                <a:spcPts val="1200"/>
              </a:spcAft>
              <a:buFont typeface="Arial" panose="020B0604020202020204" pitchFamily="34" charset="0"/>
              <a:buChar char="•"/>
            </a:pPr>
            <a:r>
              <a:rPr lang="en-US" sz="1600" dirty="0">
                <a:solidFill>
                  <a:schemeClr val="tx1"/>
                </a:solidFill>
                <a:latin typeface="Arial"/>
                <a:cs typeface="Arial"/>
              </a:rPr>
              <a:t>The exemption amount was 80% beginning on the 2020-2021 roll and will be decreasing by 20% increments for the subsequent four years, with the total increase becoming fully taxable by the fifth and final year.</a:t>
            </a:r>
          </a:p>
          <a:p>
            <a:pPr marL="285750" indent="-285750" algn="l">
              <a:spcAft>
                <a:spcPts val="1200"/>
              </a:spcAft>
              <a:buFont typeface="Arial" panose="020B0604020202020204" pitchFamily="34" charset="0"/>
              <a:buChar char="•"/>
            </a:pPr>
            <a:r>
              <a:rPr lang="en-US" sz="1600" dirty="0">
                <a:solidFill>
                  <a:schemeClr val="tx1"/>
                </a:solidFill>
                <a:latin typeface="Arial"/>
                <a:cs typeface="Arial"/>
              </a:rPr>
              <a:t>Assessment decreases and physical changes were excluded from the exemption.</a:t>
            </a:r>
          </a:p>
        </p:txBody>
      </p:sp>
    </p:spTree>
    <p:extLst>
      <p:ext uri="{BB962C8B-B14F-4D97-AF65-F5344CB8AC3E}">
        <p14:creationId xmlns:p14="http://schemas.microsoft.com/office/powerpoint/2010/main" val="227147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E4FCCE2-4ECB-419B-A970-866C7DFCCF42}"/>
              </a:ext>
            </a:extLst>
          </p:cNvPr>
          <p:cNvSpPr>
            <a:spLocks noGrp="1"/>
          </p:cNvSpPr>
          <p:nvPr>
            <p:ph type="title"/>
          </p:nvPr>
        </p:nvSpPr>
        <p:spPr>
          <a:xfrm>
            <a:off x="457200" y="274638"/>
            <a:ext cx="8229600" cy="1143000"/>
          </a:xfrm>
        </p:spPr>
        <p:txBody>
          <a:bodyPr>
            <a:normAutofit/>
          </a:bodyPr>
          <a:lstStyle/>
          <a:p>
            <a:r>
              <a:rPr lang="en-US" sz="2400" b="1" dirty="0">
                <a:latin typeface="Arial"/>
                <a:cs typeface="Arial"/>
              </a:rPr>
              <a:t>TPP Example</a:t>
            </a:r>
            <a:br>
              <a:rPr lang="en-US" sz="2400" b="1" dirty="0">
                <a:latin typeface="Arial"/>
                <a:cs typeface="Arial"/>
              </a:rPr>
            </a:br>
            <a:endParaRPr lang="en-US" sz="2400" dirty="0">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63FF0A87-1AE6-4584-A4F6-028DD5234518}"/>
              </a:ext>
            </a:extLst>
          </p:cNvPr>
          <p:cNvSpPr>
            <a:spLocks noGrp="1"/>
          </p:cNvSpPr>
          <p:nvPr>
            <p:ph idx="1"/>
          </p:nvPr>
        </p:nvSpPr>
        <p:spPr>
          <a:xfrm>
            <a:off x="457200" y="1600200"/>
            <a:ext cx="8229600" cy="4525963"/>
          </a:xfrm>
        </p:spPr>
        <p:txBody>
          <a:bodyPr vert="horz" lIns="91440" tIns="45720" rIns="91440" bIns="45720" rtlCol="0" anchor="t">
            <a:noAutofit/>
          </a:bodyPr>
          <a:lstStyle/>
          <a:p>
            <a:pPr marL="285750" indent="-285750">
              <a:spcAft>
                <a:spcPts val="1200"/>
              </a:spcAft>
              <a:buFont typeface="Arial" panose="020B0604020202020204" pitchFamily="34" charset="0"/>
              <a:buChar char="•"/>
            </a:pPr>
            <a:r>
              <a:rPr lang="en-US" sz="1600" dirty="0">
                <a:latin typeface="Arial"/>
                <a:cs typeface="Arial"/>
              </a:rPr>
              <a:t>The equalized final 2019-2020 assessment was $250 (based on a $250,000 market value)</a:t>
            </a:r>
          </a:p>
          <a:p>
            <a:pPr marL="285750" indent="-285750">
              <a:spcAft>
                <a:spcPts val="1200"/>
              </a:spcAft>
              <a:buFont typeface="Arial" panose="020B0604020202020204" pitchFamily="34" charset="0"/>
              <a:buChar char="•"/>
            </a:pPr>
            <a:r>
              <a:rPr lang="en-US" sz="1600" dirty="0">
                <a:latin typeface="Arial"/>
                <a:cs typeface="Arial"/>
              </a:rPr>
              <a:t>The tentative 2020-2021 assessment was $500 (based on a $500,000 market value)</a:t>
            </a:r>
          </a:p>
          <a:p>
            <a:pPr marL="285750" indent="-285750">
              <a:spcAft>
                <a:spcPts val="1200"/>
              </a:spcAft>
              <a:buFont typeface="Arial" panose="020B0604020202020204" pitchFamily="34" charset="0"/>
              <a:buChar char="•"/>
            </a:pPr>
            <a:r>
              <a:rPr lang="en-US" sz="1600" dirty="0">
                <a:latin typeface="Arial"/>
                <a:cs typeface="Arial"/>
              </a:rPr>
              <a:t>The difference between the two assessments is $250</a:t>
            </a:r>
          </a:p>
          <a:p>
            <a:pPr marL="285750" indent="-285750">
              <a:spcAft>
                <a:spcPts val="1200"/>
              </a:spcAft>
              <a:buFont typeface="Arial" panose="020B0604020202020204" pitchFamily="34" charset="0"/>
              <a:buChar char="•"/>
            </a:pPr>
            <a:r>
              <a:rPr lang="en-US" sz="1600" dirty="0">
                <a:latin typeface="Arial"/>
                <a:cs typeface="Arial"/>
              </a:rPr>
              <a:t>Remember, the exemption is for five years, and the initial exemption is 80% of the assessment increase. Therefore, only 20% of the increase is applied to the 2020-2020 tax year.</a:t>
            </a:r>
          </a:p>
          <a:p>
            <a:pPr marL="285750" indent="-285750">
              <a:spcAft>
                <a:spcPts val="1200"/>
              </a:spcAft>
              <a:buFont typeface="Arial" panose="020B0604020202020204" pitchFamily="34" charset="0"/>
              <a:buChar char="•"/>
            </a:pPr>
            <a:r>
              <a:rPr lang="en-US" sz="1600" dirty="0">
                <a:latin typeface="Arial"/>
                <a:cs typeface="Arial"/>
              </a:rPr>
              <a:t>$250 x 20%= $50 per year</a:t>
            </a:r>
          </a:p>
          <a:p>
            <a:pPr marL="285750" indent="-285750">
              <a:spcAft>
                <a:spcPts val="1200"/>
              </a:spcAft>
              <a:buFont typeface="Arial" panose="020B0604020202020204" pitchFamily="34" charset="0"/>
              <a:buChar char="•"/>
            </a:pPr>
            <a:r>
              <a:rPr lang="en-US" sz="1600" dirty="0">
                <a:latin typeface="Arial"/>
                <a:cs typeface="Arial"/>
              </a:rPr>
              <a:t>Example:			$500 - $250 = $250</a:t>
            </a:r>
          </a:p>
          <a:p>
            <a:pPr marL="2228850" lvl="5" indent="0">
              <a:spcAft>
                <a:spcPts val="1200"/>
              </a:spcAft>
              <a:buNone/>
            </a:pPr>
            <a:r>
              <a:rPr lang="en-US" sz="1600" dirty="0">
                <a:latin typeface="Arial"/>
                <a:cs typeface="Arial"/>
              </a:rPr>
              <a:t>	$250,000 x 20% = $50,000</a:t>
            </a:r>
          </a:p>
          <a:p>
            <a:pPr marL="285750" indent="-285750" algn="l">
              <a:spcAft>
                <a:spcPts val="1200"/>
              </a:spcAft>
              <a:buFont typeface="Arial" panose="020B0604020202020204" pitchFamily="34" charset="0"/>
              <a:buChar char="•"/>
            </a:pPr>
            <a:r>
              <a:rPr lang="en-US" sz="1600" dirty="0">
                <a:solidFill>
                  <a:schemeClr val="tx1"/>
                </a:solidFill>
                <a:latin typeface="Arial"/>
                <a:cs typeface="Arial"/>
              </a:rPr>
              <a:t>Year 1:		Year 2:		Year 3:		Year 4:		Year 5:</a:t>
            </a:r>
          </a:p>
          <a:p>
            <a:pPr marL="0" indent="0" algn="l">
              <a:spcAft>
                <a:spcPts val="1200"/>
              </a:spcAft>
              <a:buNone/>
            </a:pPr>
            <a:r>
              <a:rPr lang="en-US" sz="1600" dirty="0">
                <a:latin typeface="Arial"/>
                <a:cs typeface="Arial"/>
              </a:rPr>
              <a:t>      </a:t>
            </a:r>
            <a:r>
              <a:rPr lang="en-US" sz="1600" dirty="0">
                <a:solidFill>
                  <a:schemeClr val="tx1"/>
                </a:solidFill>
                <a:latin typeface="Arial"/>
                <a:cs typeface="Arial"/>
              </a:rPr>
              <a:t>$300		         $350		 $400		 $450 	         $500</a:t>
            </a:r>
          </a:p>
          <a:p>
            <a:pPr marL="285750" indent="-285750" algn="l">
              <a:buFont typeface="Arial" panose="020B0604020202020204" pitchFamily="34" charset="0"/>
              <a:buChar char="•"/>
            </a:pPr>
            <a:endParaRPr lang="en-US" sz="2000" dirty="0">
              <a:solidFill>
                <a:schemeClr val="tx1"/>
              </a:solidFill>
              <a:latin typeface="Arial"/>
              <a:cs typeface="Arial"/>
            </a:endParaRPr>
          </a:p>
          <a:p>
            <a:pPr marL="0" indent="0" algn="l">
              <a:buNone/>
            </a:pPr>
            <a:endParaRPr lang="en-US" sz="1800" dirty="0">
              <a:solidFill>
                <a:schemeClr val="tx1"/>
              </a:solidFill>
              <a:latin typeface="Arial"/>
              <a:cs typeface="Arial"/>
            </a:endParaRPr>
          </a:p>
          <a:p>
            <a:pPr algn="l"/>
            <a:endParaRPr lang="en-US" sz="1400" u="sng" dirty="0">
              <a:solidFill>
                <a:schemeClr val="tx1"/>
              </a:solidFill>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107961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E4FCCE2-4ECB-419B-A970-866C7DFCCF42}"/>
              </a:ext>
            </a:extLst>
          </p:cNvPr>
          <p:cNvSpPr>
            <a:spLocks noGrp="1"/>
          </p:cNvSpPr>
          <p:nvPr>
            <p:ph type="title"/>
          </p:nvPr>
        </p:nvSpPr>
        <p:spPr>
          <a:xfrm>
            <a:off x="457200" y="274638"/>
            <a:ext cx="8229600" cy="1143000"/>
          </a:xfrm>
        </p:spPr>
        <p:txBody>
          <a:bodyPr>
            <a:normAutofit/>
          </a:bodyPr>
          <a:lstStyle/>
          <a:p>
            <a:r>
              <a:rPr lang="en-US" sz="2400" b="1" dirty="0">
                <a:latin typeface="Arial"/>
                <a:cs typeface="Arial"/>
              </a:rPr>
              <a:t>New Exemption: RPTL Section 421-f Amendments</a:t>
            </a:r>
            <a:br>
              <a:rPr lang="en-US" sz="2400" b="1" dirty="0">
                <a:latin typeface="Arial"/>
                <a:cs typeface="Arial"/>
              </a:rPr>
            </a:br>
            <a:endParaRPr lang="en-US" sz="2400" dirty="0">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63FF0A87-1AE6-4584-A4F6-028DD5234518}"/>
              </a:ext>
            </a:extLst>
          </p:cNvPr>
          <p:cNvSpPr>
            <a:spLocks noGrp="1"/>
          </p:cNvSpPr>
          <p:nvPr>
            <p:ph idx="1"/>
          </p:nvPr>
        </p:nvSpPr>
        <p:spPr>
          <a:xfrm>
            <a:off x="457200" y="1417638"/>
            <a:ext cx="8229600" cy="5211586"/>
          </a:xfrm>
        </p:spPr>
        <p:txBody>
          <a:bodyPr vert="horz" lIns="91440" tIns="45720" rIns="91440" bIns="45720" rtlCol="0" anchor="t">
            <a:noAutofit/>
          </a:bodyPr>
          <a:lstStyle/>
          <a:p>
            <a:pPr>
              <a:spcAft>
                <a:spcPts val="1200"/>
              </a:spcAft>
            </a:pPr>
            <a:r>
              <a:rPr lang="en-US" sz="1500" dirty="0">
                <a:latin typeface="Arial"/>
                <a:cs typeface="Arial"/>
              </a:rPr>
              <a:t>In April 2021, the State enacted amendments to the Section 421-f of the Real Property Tax Law, as requested by County Executive Curran.</a:t>
            </a:r>
          </a:p>
          <a:p>
            <a:pPr>
              <a:spcAft>
                <a:spcPts val="1200"/>
              </a:spcAft>
            </a:pPr>
            <a:r>
              <a:rPr lang="en-US" sz="1500" dirty="0">
                <a:latin typeface="Arial"/>
                <a:cs typeface="Arial"/>
              </a:rPr>
              <a:t>The amendments will protect taxpayers against drastic property tax increases from qualifying new construction and home improvements and will help the local economy recover from the COVID-19 pandemic by stimulating the local construction industry.</a:t>
            </a:r>
          </a:p>
          <a:p>
            <a:pPr>
              <a:spcAft>
                <a:spcPts val="1200"/>
              </a:spcAft>
            </a:pPr>
            <a:r>
              <a:rPr lang="en-US" sz="1500" dirty="0">
                <a:latin typeface="Arial"/>
                <a:cs typeface="Arial"/>
              </a:rPr>
              <a:t>The amendments provide Nassau homeowners with an eight-year exemption for new construction and improvements that first appear on the County’s 2021-2022, 2022-2023, 2023-2024 and 2024-2025 assessment rolls. </a:t>
            </a:r>
          </a:p>
          <a:p>
            <a:pPr lvl="1">
              <a:spcAft>
                <a:spcPts val="1200"/>
              </a:spcAft>
            </a:pPr>
            <a:r>
              <a:rPr lang="en-US" sz="1200" dirty="0">
                <a:latin typeface="Arial"/>
                <a:cs typeface="Arial"/>
              </a:rPr>
              <a:t>Exception: new construction and improvements occurring in 2018 receive the exemption beginning on the 2021-2022 roll.</a:t>
            </a:r>
          </a:p>
          <a:p>
            <a:pPr>
              <a:spcAft>
                <a:spcPts val="1200"/>
              </a:spcAft>
            </a:pPr>
            <a:r>
              <a:rPr lang="en-US" sz="1500" dirty="0">
                <a:latin typeface="Arial"/>
                <a:cs typeface="Arial"/>
              </a:rPr>
              <a:t>The first year of the exemption provides qualifying homeowners with a 100% exemption for new construction or improvements. The exemption will then decrease by 12.5% per year until it expires.</a:t>
            </a:r>
          </a:p>
          <a:p>
            <a:pPr>
              <a:spcAft>
                <a:spcPts val="1200"/>
              </a:spcAft>
            </a:pPr>
            <a:r>
              <a:rPr lang="en-US" sz="1500" dirty="0">
                <a:latin typeface="Arial"/>
                <a:cs typeface="Arial"/>
              </a:rPr>
              <a:t>The amendments increased the limit on qualifying physical increases in Nassau from $80,000 to $750,000.</a:t>
            </a:r>
          </a:p>
          <a:p>
            <a:pPr>
              <a:spcAft>
                <a:spcPts val="1200"/>
              </a:spcAft>
            </a:pPr>
            <a:r>
              <a:rPr lang="en-US" sz="1500" dirty="0">
                <a:latin typeface="Arial"/>
                <a:cs typeface="Arial"/>
              </a:rPr>
              <a:t>The Department of Assessment will not require homeowners to file applications, as the Department will be relying upon copies of building permits received from the town and villages.</a:t>
            </a:r>
          </a:p>
          <a:p>
            <a:endParaRPr lang="en-US" sz="1600" dirty="0">
              <a:latin typeface="Arial"/>
              <a:cs typeface="Arial"/>
            </a:endParaRPr>
          </a:p>
          <a:p>
            <a:endParaRPr lang="en-US" sz="1600" dirty="0">
              <a:latin typeface="Arial"/>
              <a:cs typeface="Arial"/>
            </a:endParaRPr>
          </a:p>
          <a:p>
            <a:pPr marL="0" indent="0" algn="l">
              <a:buNone/>
            </a:pPr>
            <a:endParaRPr lang="en-US" sz="1600" dirty="0">
              <a:latin typeface="Arial"/>
              <a:cs typeface="Arial"/>
            </a:endParaRPr>
          </a:p>
          <a:p>
            <a:pPr marL="285750" indent="-285750" algn="l">
              <a:buFont typeface="Arial" panose="020B0604020202020204" pitchFamily="34" charset="0"/>
              <a:buChar char="•"/>
            </a:pPr>
            <a:endParaRPr lang="en-US" sz="1600" dirty="0">
              <a:solidFill>
                <a:schemeClr val="tx1"/>
              </a:solidFill>
              <a:latin typeface="Arial"/>
              <a:cs typeface="Arial"/>
            </a:endParaRPr>
          </a:p>
          <a:p>
            <a:pPr marL="285750" indent="-285750" algn="l">
              <a:buFont typeface="Arial" panose="020B0604020202020204" pitchFamily="34" charset="0"/>
              <a:buChar char="•"/>
            </a:pPr>
            <a:endParaRPr lang="en-US" sz="2000" dirty="0">
              <a:solidFill>
                <a:schemeClr val="tx1"/>
              </a:solidFill>
              <a:latin typeface="Arial"/>
              <a:cs typeface="Arial"/>
            </a:endParaRPr>
          </a:p>
          <a:p>
            <a:pPr marL="0" indent="0" algn="l">
              <a:buNone/>
            </a:pPr>
            <a:endParaRPr lang="en-US" sz="1800" dirty="0">
              <a:solidFill>
                <a:schemeClr val="tx1"/>
              </a:solidFill>
              <a:latin typeface="Arial"/>
              <a:cs typeface="Arial"/>
            </a:endParaRPr>
          </a:p>
          <a:p>
            <a:pPr algn="l"/>
            <a:endParaRPr lang="en-US" sz="1400" u="sng" dirty="0">
              <a:solidFill>
                <a:schemeClr val="tx1"/>
              </a:solidFill>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207401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E4FCCE2-4ECB-419B-A970-866C7DFCCF42}"/>
              </a:ext>
            </a:extLst>
          </p:cNvPr>
          <p:cNvSpPr>
            <a:spLocks noGrp="1"/>
          </p:cNvSpPr>
          <p:nvPr>
            <p:ph type="title"/>
          </p:nvPr>
        </p:nvSpPr>
        <p:spPr>
          <a:xfrm>
            <a:off x="457200" y="274638"/>
            <a:ext cx="8229600" cy="1143000"/>
          </a:xfrm>
        </p:spPr>
        <p:txBody>
          <a:bodyPr>
            <a:normAutofit/>
          </a:bodyPr>
          <a:lstStyle/>
          <a:p>
            <a:r>
              <a:rPr lang="en-US" sz="2400" b="1" dirty="0">
                <a:latin typeface="Arial"/>
                <a:cs typeface="Arial"/>
              </a:rPr>
              <a:t>Grievance Process</a:t>
            </a:r>
            <a:br>
              <a:rPr lang="en-US" sz="2400" b="1" dirty="0">
                <a:latin typeface="Arial"/>
                <a:cs typeface="Arial"/>
              </a:rPr>
            </a:br>
            <a:endParaRPr lang="en-US" sz="2400" dirty="0">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63FF0A87-1AE6-4584-A4F6-028DD5234518}"/>
              </a:ext>
            </a:extLst>
          </p:cNvPr>
          <p:cNvSpPr>
            <a:spLocks noGrp="1"/>
          </p:cNvSpPr>
          <p:nvPr>
            <p:ph idx="1"/>
          </p:nvPr>
        </p:nvSpPr>
        <p:spPr>
          <a:xfrm>
            <a:off x="457200" y="1540228"/>
            <a:ext cx="8229600" cy="4525963"/>
          </a:xfrm>
        </p:spPr>
        <p:txBody>
          <a:bodyPr vert="horz" lIns="91440" tIns="45720" rIns="91440" bIns="45720" rtlCol="0" anchor="t">
            <a:noAutofit/>
          </a:bodyPr>
          <a:lstStyle/>
          <a:p>
            <a:pPr>
              <a:spcAft>
                <a:spcPts val="1200"/>
              </a:spcAft>
            </a:pPr>
            <a:r>
              <a:rPr lang="en-US" sz="1600" dirty="0">
                <a:latin typeface="Arial"/>
                <a:cs typeface="Arial"/>
              </a:rPr>
              <a:t>Although the overall accuracy of the County’s roll has been confirmed by independent studies, homeowners have the right to file a grievance if they believe their property’s value is incorrect.</a:t>
            </a:r>
          </a:p>
          <a:p>
            <a:pPr>
              <a:spcAft>
                <a:spcPts val="1200"/>
              </a:spcAft>
            </a:pPr>
            <a:r>
              <a:rPr lang="en-US" sz="1600" dirty="0">
                <a:latin typeface="Arial"/>
                <a:cs typeface="Arial"/>
              </a:rPr>
              <a:t>The County’s Assessment Review Commission (ARC), an independent body charged with reviewing applications for correction, has made filing a grievance a simple process for taxpayers.</a:t>
            </a:r>
          </a:p>
          <a:p>
            <a:pPr>
              <a:spcAft>
                <a:spcPts val="1200"/>
              </a:spcAft>
            </a:pPr>
            <a:r>
              <a:rPr lang="en-US" sz="1600" dirty="0">
                <a:latin typeface="Arial"/>
                <a:cs typeface="Arial"/>
              </a:rPr>
              <a:t>There is a new assessment for each year. The deadline to appeal a new assessment is set by law, which for the next tentative roll will be between January 3, 2022, and March 1, 2022.</a:t>
            </a:r>
          </a:p>
          <a:p>
            <a:pPr>
              <a:spcAft>
                <a:spcPts val="1200"/>
              </a:spcAft>
            </a:pPr>
            <a:r>
              <a:rPr lang="en-US" sz="1600" dirty="0">
                <a:latin typeface="Arial"/>
                <a:cs typeface="Arial"/>
              </a:rPr>
              <a:t>If you disagree with the most recent assessment, you must appeal it to be considered for an adjustment, even if you are still waiting for a determination for a grievance you filed the previous year.</a:t>
            </a:r>
          </a:p>
          <a:p>
            <a:pPr>
              <a:spcAft>
                <a:spcPts val="1200"/>
              </a:spcAft>
            </a:pPr>
            <a:r>
              <a:rPr lang="en-US" sz="1600" dirty="0">
                <a:latin typeface="Arial"/>
                <a:cs typeface="Arial"/>
              </a:rPr>
              <a:t>The application requires only basic information about your property and you can file online.</a:t>
            </a:r>
          </a:p>
          <a:p>
            <a:endParaRPr lang="en-US" sz="1600" dirty="0">
              <a:latin typeface="Arial"/>
              <a:cs typeface="Arial"/>
            </a:endParaRPr>
          </a:p>
          <a:p>
            <a:endParaRPr lang="en-US" sz="1600" dirty="0">
              <a:latin typeface="Arial"/>
              <a:cs typeface="Arial"/>
            </a:endParaRPr>
          </a:p>
          <a:p>
            <a:pPr marL="0" indent="0">
              <a:buNone/>
            </a:pPr>
            <a:endParaRPr lang="en-US" sz="1600" dirty="0">
              <a:latin typeface="Arial"/>
              <a:cs typeface="Arial"/>
            </a:endParaRPr>
          </a:p>
          <a:p>
            <a:endParaRPr lang="en-US" sz="1600" dirty="0">
              <a:latin typeface="Arial"/>
              <a:cs typeface="Arial"/>
            </a:endParaRPr>
          </a:p>
          <a:p>
            <a:pPr marL="0" indent="0" algn="l">
              <a:buNone/>
            </a:pPr>
            <a:endParaRPr lang="en-US" sz="1600" dirty="0">
              <a:solidFill>
                <a:schemeClr val="tx1"/>
              </a:solidFill>
              <a:latin typeface="Arial"/>
              <a:cs typeface="Arial"/>
            </a:endParaRPr>
          </a:p>
          <a:p>
            <a:pPr marL="285750" indent="-285750" algn="l">
              <a:buFont typeface="Arial" panose="020B0604020202020204" pitchFamily="34" charset="0"/>
              <a:buChar char="•"/>
            </a:pPr>
            <a:endParaRPr lang="en-US" sz="2000" dirty="0">
              <a:solidFill>
                <a:schemeClr val="tx1"/>
              </a:solidFill>
              <a:latin typeface="Arial"/>
              <a:cs typeface="Arial"/>
            </a:endParaRPr>
          </a:p>
          <a:p>
            <a:pPr marL="0" indent="0" algn="l">
              <a:buNone/>
            </a:pPr>
            <a:endParaRPr lang="en-US" sz="1800" dirty="0">
              <a:solidFill>
                <a:schemeClr val="tx1"/>
              </a:solidFill>
              <a:latin typeface="Arial"/>
              <a:cs typeface="Arial"/>
            </a:endParaRPr>
          </a:p>
          <a:p>
            <a:pPr algn="l"/>
            <a:endParaRPr lang="en-US" sz="1400" u="sng" dirty="0">
              <a:solidFill>
                <a:schemeClr val="tx1"/>
              </a:solidFill>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103192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E4FCCE2-4ECB-419B-A970-866C7DFCCF42}"/>
              </a:ext>
            </a:extLst>
          </p:cNvPr>
          <p:cNvSpPr>
            <a:spLocks noGrp="1"/>
          </p:cNvSpPr>
          <p:nvPr>
            <p:ph type="title"/>
          </p:nvPr>
        </p:nvSpPr>
        <p:spPr>
          <a:xfrm>
            <a:off x="457200" y="274638"/>
            <a:ext cx="8229600" cy="1143000"/>
          </a:xfrm>
        </p:spPr>
        <p:txBody>
          <a:bodyPr>
            <a:normAutofit/>
          </a:bodyPr>
          <a:lstStyle/>
          <a:p>
            <a:r>
              <a:rPr lang="en-US" sz="2400" b="1" dirty="0">
                <a:latin typeface="Arial"/>
                <a:cs typeface="Arial"/>
              </a:rPr>
              <a:t>Grievance Process (continued)</a:t>
            </a:r>
            <a:br>
              <a:rPr lang="en-US" sz="2400" b="1" dirty="0">
                <a:latin typeface="Arial"/>
                <a:cs typeface="Arial"/>
              </a:rPr>
            </a:br>
            <a:endParaRPr lang="en-US" sz="2400" dirty="0">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63FF0A87-1AE6-4584-A4F6-028DD5234518}"/>
              </a:ext>
            </a:extLst>
          </p:cNvPr>
          <p:cNvSpPr>
            <a:spLocks noGrp="1"/>
          </p:cNvSpPr>
          <p:nvPr>
            <p:ph idx="1"/>
          </p:nvPr>
        </p:nvSpPr>
        <p:spPr>
          <a:xfrm>
            <a:off x="457200" y="1540228"/>
            <a:ext cx="8229600" cy="4525963"/>
          </a:xfrm>
        </p:spPr>
        <p:txBody>
          <a:bodyPr vert="horz" lIns="91440" tIns="45720" rIns="91440" bIns="45720" rtlCol="0" anchor="t">
            <a:noAutofit/>
          </a:bodyPr>
          <a:lstStyle/>
          <a:p>
            <a:pPr>
              <a:spcAft>
                <a:spcPts val="1200"/>
              </a:spcAft>
            </a:pPr>
            <a:r>
              <a:rPr lang="en-US" sz="1600" dirty="0">
                <a:latin typeface="Arial"/>
                <a:cs typeface="Arial"/>
              </a:rPr>
              <a:t>ARC may reduce your assessment, if appropriate.</a:t>
            </a:r>
          </a:p>
          <a:p>
            <a:pPr>
              <a:spcAft>
                <a:spcPts val="1200"/>
              </a:spcAft>
            </a:pPr>
            <a:r>
              <a:rPr lang="en-US" sz="1600" dirty="0">
                <a:latin typeface="Arial"/>
                <a:cs typeface="Arial"/>
              </a:rPr>
              <a:t>ARC has no authority to increase assessments.</a:t>
            </a:r>
          </a:p>
          <a:p>
            <a:pPr>
              <a:spcAft>
                <a:spcPts val="1200"/>
              </a:spcAft>
            </a:pPr>
            <a:r>
              <a:rPr lang="en-US" sz="1600" dirty="0">
                <a:latin typeface="Arial"/>
                <a:cs typeface="Arial"/>
              </a:rPr>
              <a:t>You should decide whether to appeal the new assessment by comparing the Department of Assessment’s adjusted market value with your own estimate of your property’s current market value, and/or if you believe the assessor’s level of assessment does not reflect the average ratio of assessments to market value in your tax class.</a:t>
            </a:r>
          </a:p>
          <a:p>
            <a:pPr>
              <a:spcAft>
                <a:spcPts val="1200"/>
              </a:spcAft>
            </a:pPr>
            <a:r>
              <a:rPr lang="en-US" sz="1600" dirty="0">
                <a:latin typeface="Arial"/>
                <a:cs typeface="Arial"/>
              </a:rPr>
              <a:t>ARC may also correct your tax class and hear your appeal if you were denied an exemption, if warranted.</a:t>
            </a:r>
          </a:p>
          <a:p>
            <a:pPr>
              <a:spcAft>
                <a:spcPts val="1200"/>
              </a:spcAft>
            </a:pPr>
            <a:r>
              <a:rPr lang="en-US" sz="1600" dirty="0">
                <a:latin typeface="Arial"/>
                <a:cs typeface="Arial"/>
              </a:rPr>
              <a:t>There is no fee to file with ARC.</a:t>
            </a:r>
          </a:p>
          <a:p>
            <a:pPr>
              <a:spcAft>
                <a:spcPts val="1200"/>
              </a:spcAft>
            </a:pPr>
            <a:r>
              <a:rPr lang="en-US" sz="1600" dirty="0">
                <a:latin typeface="Arial"/>
                <a:cs typeface="Arial"/>
              </a:rPr>
              <a:t>For additional information regarding the grievance process, please use this link: </a:t>
            </a:r>
            <a:r>
              <a:rPr lang="en-US" sz="1600" dirty="0">
                <a:latin typeface="Arial"/>
                <a:cs typeface="Arial"/>
                <a:hlinkClick r:id="rId2"/>
              </a:rPr>
              <a:t>https://www.nassaucountyny.gov/2207/How-to-Appeal-Your-Assessment</a:t>
            </a:r>
            <a:r>
              <a:rPr lang="en-US" sz="1600" dirty="0">
                <a:latin typeface="Arial"/>
                <a:cs typeface="Arial"/>
              </a:rPr>
              <a:t> </a:t>
            </a:r>
          </a:p>
          <a:p>
            <a:endParaRPr lang="en-US" sz="1600" dirty="0">
              <a:latin typeface="Arial"/>
              <a:cs typeface="Arial"/>
            </a:endParaRPr>
          </a:p>
          <a:p>
            <a:endParaRPr lang="en-US" sz="1600" dirty="0">
              <a:latin typeface="Arial"/>
              <a:cs typeface="Arial"/>
            </a:endParaRPr>
          </a:p>
          <a:p>
            <a:pPr marL="0" indent="0">
              <a:buNone/>
            </a:pPr>
            <a:endParaRPr lang="en-US" sz="1600" dirty="0">
              <a:latin typeface="Arial"/>
              <a:cs typeface="Arial"/>
            </a:endParaRPr>
          </a:p>
          <a:p>
            <a:endParaRPr lang="en-US" sz="1600" dirty="0">
              <a:latin typeface="Arial"/>
              <a:cs typeface="Arial"/>
            </a:endParaRPr>
          </a:p>
          <a:p>
            <a:pPr marL="0" indent="0" algn="l">
              <a:buNone/>
            </a:pPr>
            <a:endParaRPr lang="en-US" sz="1600" dirty="0">
              <a:solidFill>
                <a:schemeClr val="tx1"/>
              </a:solidFill>
              <a:latin typeface="Arial"/>
              <a:cs typeface="Arial"/>
            </a:endParaRPr>
          </a:p>
          <a:p>
            <a:pPr marL="285750" indent="-285750" algn="l">
              <a:buFont typeface="Arial" panose="020B0604020202020204" pitchFamily="34" charset="0"/>
              <a:buChar char="•"/>
            </a:pPr>
            <a:endParaRPr lang="en-US" sz="2000" dirty="0">
              <a:solidFill>
                <a:schemeClr val="tx1"/>
              </a:solidFill>
              <a:latin typeface="Arial"/>
              <a:cs typeface="Arial"/>
            </a:endParaRPr>
          </a:p>
          <a:p>
            <a:pPr marL="0" indent="0" algn="l">
              <a:buNone/>
            </a:pPr>
            <a:endParaRPr lang="en-US" sz="1800" dirty="0">
              <a:solidFill>
                <a:schemeClr val="tx1"/>
              </a:solidFill>
              <a:latin typeface="Arial"/>
              <a:cs typeface="Arial"/>
            </a:endParaRPr>
          </a:p>
          <a:p>
            <a:pPr algn="l"/>
            <a:endParaRPr lang="en-US" sz="1400" u="sng" dirty="0">
              <a:solidFill>
                <a:schemeClr val="tx1"/>
              </a:solidFill>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1071889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545" y="259204"/>
            <a:ext cx="8337271" cy="1470025"/>
          </a:xfrm>
        </p:spPr>
        <p:txBody>
          <a:bodyPr>
            <a:normAutofit/>
          </a:bodyPr>
          <a:lstStyle/>
          <a:p>
            <a:r>
              <a:rPr lang="en-US" sz="2400" b="1" dirty="0">
                <a:latin typeface="Arial" panose="020B0604020202020204" pitchFamily="34" charset="0"/>
                <a:cs typeface="Arial" panose="020B0604020202020204" pitchFamily="34" charset="0"/>
              </a:rPr>
              <a:t>General Assessment Info and Tools</a:t>
            </a:r>
            <a:r>
              <a:rPr lang="en-US" sz="2400" b="1" dirty="0">
                <a:latin typeface="Arial"/>
                <a:cs typeface="Arial"/>
              </a:rPr>
              <a:t/>
            </a:r>
            <a:br>
              <a:rPr lang="en-US" sz="2400" b="1" dirty="0">
                <a:latin typeface="Arial"/>
                <a:cs typeface="Arial"/>
              </a:rPr>
            </a:br>
            <a:endParaRPr lang="en-US" sz="2400" dirty="0">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D34F0C43-10B9-4853-968D-1CA2FF8FA936}"/>
              </a:ext>
            </a:extLst>
          </p:cNvPr>
          <p:cNvSpPr>
            <a:spLocks noGrp="1"/>
          </p:cNvSpPr>
          <p:nvPr>
            <p:ph type="subTitle" idx="1"/>
          </p:nvPr>
        </p:nvSpPr>
        <p:spPr>
          <a:xfrm>
            <a:off x="492461" y="1482139"/>
            <a:ext cx="8233595" cy="4874211"/>
          </a:xfrm>
        </p:spPr>
        <p:txBody>
          <a:bodyPr vert="horz" lIns="91440" tIns="45720" rIns="91440" bIns="45720" rtlCol="0" anchor="t">
            <a:noAutofit/>
          </a:bodyPr>
          <a:lstStyle/>
          <a:p>
            <a:pPr marL="342900" lvl="0" indent="-342900" algn="l">
              <a:spcAft>
                <a:spcPts val="1200"/>
              </a:spcAft>
              <a:buFont typeface="Arial"/>
              <a:buChar char="•"/>
            </a:pPr>
            <a:r>
              <a:rPr lang="en-US" sz="1600" dirty="0">
                <a:solidFill>
                  <a:prstClr val="black"/>
                </a:solidFill>
                <a:latin typeface="Arial"/>
                <a:cs typeface="Arial"/>
              </a:rPr>
              <a:t>The County is not responsible for municipal budgets. The Department of Assessment values and classifies properties to determine your “share of the pie”, processes personal and commercial exemptions, and defends its assessments at Small Claims Assessment Review hearings.</a:t>
            </a:r>
          </a:p>
          <a:p>
            <a:pPr marL="342900" lvl="0" indent="-342900" algn="l">
              <a:spcAft>
                <a:spcPts val="1200"/>
              </a:spcAft>
              <a:buFont typeface="Arial"/>
              <a:buChar char="•"/>
            </a:pPr>
            <a:r>
              <a:rPr lang="en-US" sz="1600" dirty="0">
                <a:solidFill>
                  <a:prstClr val="black"/>
                </a:solidFill>
                <a:latin typeface="Arial"/>
                <a:cs typeface="Arial"/>
              </a:rPr>
              <a:t>The Land Record Viewer (</a:t>
            </a:r>
            <a:r>
              <a:rPr lang="en-US" sz="1600" dirty="0">
                <a:solidFill>
                  <a:prstClr val="black"/>
                </a:solidFill>
                <a:latin typeface="Arial"/>
                <a:cs typeface="Arial"/>
                <a:hlinkClick r:id="rId2"/>
              </a:rPr>
              <a:t>https://lrv.nassaucountyny.gov/</a:t>
            </a:r>
            <a:r>
              <a:rPr lang="en-US" sz="1600" dirty="0">
                <a:solidFill>
                  <a:prstClr val="black"/>
                </a:solidFill>
                <a:latin typeface="Arial"/>
                <a:cs typeface="Arial"/>
              </a:rPr>
              <a:t>) is an extremely useful tool to review the Department’s valuations, granted exemptions, notices, tax and grievance history, and parcel maps.</a:t>
            </a:r>
          </a:p>
          <a:p>
            <a:pPr marL="342900" lvl="0" indent="-342900" algn="l">
              <a:spcAft>
                <a:spcPts val="1200"/>
              </a:spcAft>
              <a:buFont typeface="Arial"/>
              <a:buChar char="•"/>
            </a:pPr>
            <a:r>
              <a:rPr lang="en-US" sz="1600" dirty="0">
                <a:solidFill>
                  <a:prstClr val="black"/>
                </a:solidFill>
                <a:latin typeface="Arial"/>
                <a:cs typeface="Arial"/>
              </a:rPr>
              <a:t>The Department of Assessment also provides information on its homepage (</a:t>
            </a:r>
            <a:r>
              <a:rPr lang="en-US" sz="1600" dirty="0">
                <a:solidFill>
                  <a:prstClr val="black"/>
                </a:solidFill>
                <a:latin typeface="Arial"/>
                <a:cs typeface="Arial"/>
                <a:hlinkClick r:id="rId3"/>
              </a:rPr>
              <a:t>https://www.nassaucountyny.gov/1501/Assessment</a:t>
            </a:r>
            <a:r>
              <a:rPr lang="en-US" sz="1600" dirty="0">
                <a:solidFill>
                  <a:prstClr val="black"/>
                </a:solidFill>
                <a:latin typeface="Arial"/>
                <a:cs typeface="Arial"/>
              </a:rPr>
              <a:t>) such as exemption applications and brochures, assessment methodologies, and important updates and information.</a:t>
            </a:r>
          </a:p>
          <a:p>
            <a:pPr marL="342900" lvl="0" indent="-342900" algn="l">
              <a:spcAft>
                <a:spcPts val="1200"/>
              </a:spcAft>
              <a:buFont typeface="Arial"/>
              <a:buChar char="•"/>
            </a:pPr>
            <a:r>
              <a:rPr lang="en-US" sz="1600">
                <a:solidFill>
                  <a:prstClr val="black"/>
                </a:solidFill>
                <a:latin typeface="Arial"/>
                <a:cs typeface="Arial"/>
              </a:rPr>
              <a:t>If </a:t>
            </a:r>
            <a:r>
              <a:rPr lang="en-US" sz="1600" dirty="0">
                <a:solidFill>
                  <a:prstClr val="black"/>
                </a:solidFill>
                <a:latin typeface="Arial"/>
                <a:cs typeface="Arial"/>
              </a:rPr>
              <a:t>you need to schedule an inspection or have general valuation questions, please feel free to email your questions to </a:t>
            </a:r>
            <a:r>
              <a:rPr lang="en-US" sz="1600" dirty="0">
                <a:solidFill>
                  <a:prstClr val="black"/>
                </a:solidFill>
                <a:latin typeface="Arial"/>
                <a:cs typeface="Arial"/>
                <a:hlinkClick r:id="rId4"/>
              </a:rPr>
              <a:t>ncfield@nassaucountyny.gov/</a:t>
            </a:r>
            <a:r>
              <a:rPr lang="en-US" sz="1600" dirty="0">
                <a:solidFill>
                  <a:prstClr val="black"/>
                </a:solidFill>
                <a:latin typeface="Arial"/>
                <a:cs typeface="Arial"/>
              </a:rPr>
              <a:t> </a:t>
            </a:r>
          </a:p>
          <a:p>
            <a:pPr algn="l"/>
            <a:endParaRPr lang="en-US" sz="1400" u="sng" dirty="0">
              <a:solidFill>
                <a:schemeClr val="tx1"/>
              </a:solidFill>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3422505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F1215E93CD640848BA9751C266B42" ma:contentTypeVersion="5" ma:contentTypeDescription="Create a new document." ma:contentTypeScope="" ma:versionID="be8c8d1fc20a4a18fd2479103201729f">
  <xsd:schema xmlns:xsd="http://www.w3.org/2001/XMLSchema" xmlns:xs="http://www.w3.org/2001/XMLSchema" xmlns:p="http://schemas.microsoft.com/office/2006/metadata/properties" xmlns:ns3="d0639d00-e2a5-4ba1-a14b-0325e93dd88e" xmlns:ns4="dd2056f5-e350-4c5a-9d0c-7a07ff562b16" targetNamespace="http://schemas.microsoft.com/office/2006/metadata/properties" ma:root="true" ma:fieldsID="a320f6765fc6a4db329bb5e669138c90" ns3:_="" ns4:_="">
    <xsd:import namespace="d0639d00-e2a5-4ba1-a14b-0325e93dd88e"/>
    <xsd:import namespace="dd2056f5-e350-4c5a-9d0c-7a07ff562b1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39d00-e2a5-4ba1-a14b-0325e93dd8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2056f5-e350-4c5a-9d0c-7a07ff562b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EE845B-3741-4073-8F9A-C43FEEF3DA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639d00-e2a5-4ba1-a14b-0325e93dd88e"/>
    <ds:schemaRef ds:uri="dd2056f5-e350-4c5a-9d0c-7a07ff562b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EF67A8-EAA7-4D0D-874C-0A55A93F750E}">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d0639d00-e2a5-4ba1-a14b-0325e93dd88e"/>
    <ds:schemaRef ds:uri="dd2056f5-e350-4c5a-9d0c-7a07ff562b16"/>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5B4DFCE-259F-4CE7-95F4-CF1CB1E71F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6091</TotalTime>
  <Words>1244</Words>
  <Application>Microsoft Office PowerPoint</Application>
  <PresentationFormat>On-screen Show (4:3)</PresentationFormat>
  <Paragraphs>82</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NASSAU COUNTY, NEW YORK </vt:lpstr>
      <vt:lpstr>Assessment Overview </vt:lpstr>
      <vt:lpstr>Reassessment </vt:lpstr>
      <vt:lpstr>Taxpayer Protection Plan (TPP) </vt:lpstr>
      <vt:lpstr>TPP Example </vt:lpstr>
      <vt:lpstr>New Exemption: RPTL Section 421-f Amendments </vt:lpstr>
      <vt:lpstr>Grievance Process </vt:lpstr>
      <vt:lpstr>Grievance Process (continued) </vt:lpstr>
      <vt:lpstr>General Assessment Info and Tools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NASSAU COUNTY, NEW YORK</dc:title>
  <dc:creator>Feld, Joanne</dc:creator>
  <cp:lastModifiedBy>Marlo Paventi</cp:lastModifiedBy>
  <cp:revision>102</cp:revision>
  <dcterms:created xsi:type="dcterms:W3CDTF">2021-03-19T16:43:29Z</dcterms:created>
  <dcterms:modified xsi:type="dcterms:W3CDTF">2021-06-30T13:38:06Z</dcterms:modified>
</cp:coreProperties>
</file>