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xml" ContentType="application/vnd.openxmlformats-officedocument.themeOverride+xml"/>
  <Override PartName="/ppt/notesSlides/notesSlide2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8.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83" r:id="rId1"/>
  </p:sldMasterIdLst>
  <p:notesMasterIdLst>
    <p:notesMasterId r:id="rId43"/>
  </p:notesMasterIdLst>
  <p:sldIdLst>
    <p:sldId id="267" r:id="rId2"/>
    <p:sldId id="389" r:id="rId3"/>
    <p:sldId id="420" r:id="rId4"/>
    <p:sldId id="2085848464" r:id="rId5"/>
    <p:sldId id="266" r:id="rId6"/>
    <p:sldId id="2085848491" r:id="rId7"/>
    <p:sldId id="391" r:id="rId8"/>
    <p:sldId id="422" r:id="rId9"/>
    <p:sldId id="258" r:id="rId10"/>
    <p:sldId id="382" r:id="rId11"/>
    <p:sldId id="383" r:id="rId12"/>
    <p:sldId id="405" r:id="rId13"/>
    <p:sldId id="402" r:id="rId14"/>
    <p:sldId id="403" r:id="rId15"/>
    <p:sldId id="2085848493" r:id="rId16"/>
    <p:sldId id="393" r:id="rId17"/>
    <p:sldId id="2085848418" r:id="rId18"/>
    <p:sldId id="2085848421" r:id="rId19"/>
    <p:sldId id="2085848446" r:id="rId20"/>
    <p:sldId id="257" r:id="rId21"/>
    <p:sldId id="2085848488" r:id="rId22"/>
    <p:sldId id="2085848487" r:id="rId23"/>
    <p:sldId id="308" r:id="rId24"/>
    <p:sldId id="313" r:id="rId25"/>
    <p:sldId id="326" r:id="rId26"/>
    <p:sldId id="312" r:id="rId27"/>
    <p:sldId id="2085848494" r:id="rId28"/>
    <p:sldId id="2085848495" r:id="rId29"/>
    <p:sldId id="2085848492" r:id="rId30"/>
    <p:sldId id="2085848465" r:id="rId31"/>
    <p:sldId id="2085848438" r:id="rId32"/>
    <p:sldId id="409" r:id="rId33"/>
    <p:sldId id="400" r:id="rId34"/>
    <p:sldId id="343" r:id="rId35"/>
    <p:sldId id="2085848489" r:id="rId36"/>
    <p:sldId id="408" r:id="rId37"/>
    <p:sldId id="407" r:id="rId38"/>
    <p:sldId id="2085848443" r:id="rId39"/>
    <p:sldId id="345" r:id="rId40"/>
    <p:sldId id="2085848496" r:id="rId41"/>
    <p:sldId id="2085848497"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8700"/>
    <a:srgbClr val="14AEEF"/>
    <a:srgbClr val="83888D"/>
    <a:srgbClr val="C2C3C5"/>
    <a:srgbClr val="72C45A"/>
    <a:srgbClr val="8ED8F8"/>
    <a:srgbClr val="14ADF0"/>
    <a:srgbClr val="15B1F5"/>
    <a:srgbClr val="DEDEDE"/>
    <a:srgbClr val="2F39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21"/>
    <p:restoredTop sz="94258" autoAdjust="0"/>
  </p:normalViewPr>
  <p:slideViewPr>
    <p:cSldViewPr snapToGrid="0" snapToObjects="1">
      <p:cViewPr varScale="1">
        <p:scale>
          <a:sx n="81" d="100"/>
          <a:sy n="81" d="100"/>
        </p:scale>
        <p:origin x="1742" y="53"/>
      </p:cViewPr>
      <p:guideLst>
        <p:guide orient="horz" pos="2160"/>
        <p:guide pos="2856"/>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76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055496044801536E-2"/>
          <c:y val="2.9364347016376351E-2"/>
          <c:w val="0.96775223746264361"/>
          <c:h val="0.91196034867271891"/>
        </c:manualLayout>
      </c:layout>
      <c:barChart>
        <c:barDir val="col"/>
        <c:grouping val="clustered"/>
        <c:varyColors val="0"/>
        <c:ser>
          <c:idx val="0"/>
          <c:order val="0"/>
          <c:tx>
            <c:strRef>
              <c:f>Sheet1!$B$1</c:f>
              <c:strCache>
                <c:ptCount val="1"/>
                <c:pt idx="0">
                  <c:v>Series 1</c:v>
                </c:pt>
              </c:strCache>
            </c:strRef>
          </c:tx>
          <c:spPr>
            <a:solidFill>
              <a:schemeClr val="bg2">
                <a:lumMod val="50000"/>
              </a:schemeClr>
            </a:solidFill>
            <a:ln>
              <a:noFill/>
            </a:ln>
            <a:effectLst/>
          </c:spPr>
          <c:invertIfNegative val="0"/>
          <c:dPt>
            <c:idx val="0"/>
            <c:invertIfNegative val="0"/>
            <c:bubble3D val="0"/>
            <c:spPr>
              <a:solidFill>
                <a:schemeClr val="bg2">
                  <a:lumMod val="75000"/>
                </a:schemeClr>
              </a:solidFill>
              <a:ln>
                <a:noFill/>
              </a:ln>
              <a:effectLst/>
            </c:spPr>
            <c:extLst>
              <c:ext xmlns:c16="http://schemas.microsoft.com/office/drawing/2014/chart" uri="{C3380CC4-5D6E-409C-BE32-E72D297353CC}">
                <c16:uniqueId val="{00000000-F04C-644B-9CA8-4D2026C7B399}"/>
              </c:ext>
            </c:extLst>
          </c:dPt>
          <c:dPt>
            <c:idx val="1"/>
            <c:invertIfNegative val="0"/>
            <c:bubble3D val="0"/>
            <c:spPr>
              <a:solidFill>
                <a:schemeClr val="bg2">
                  <a:lumMod val="75000"/>
                </a:schemeClr>
              </a:solidFill>
              <a:ln>
                <a:noFill/>
              </a:ln>
              <a:effectLst/>
            </c:spPr>
            <c:extLst>
              <c:ext xmlns:c16="http://schemas.microsoft.com/office/drawing/2014/chart" uri="{C3380CC4-5D6E-409C-BE32-E72D297353CC}">
                <c16:uniqueId val="{00000001-F04C-644B-9CA8-4D2026C7B399}"/>
              </c:ext>
            </c:extLst>
          </c:dPt>
          <c:dPt>
            <c:idx val="2"/>
            <c:invertIfNegative val="0"/>
            <c:bubble3D val="0"/>
            <c:spPr>
              <a:solidFill>
                <a:schemeClr val="bg2">
                  <a:lumMod val="75000"/>
                </a:schemeClr>
              </a:solidFill>
              <a:ln>
                <a:noFill/>
              </a:ln>
              <a:effectLst/>
            </c:spPr>
            <c:extLst>
              <c:ext xmlns:c16="http://schemas.microsoft.com/office/drawing/2014/chart" uri="{C3380CC4-5D6E-409C-BE32-E72D297353CC}">
                <c16:uniqueId val="{00000002-F04C-644B-9CA8-4D2026C7B399}"/>
              </c:ext>
            </c:extLst>
          </c:dPt>
          <c:dPt>
            <c:idx val="3"/>
            <c:invertIfNegative val="0"/>
            <c:bubble3D val="0"/>
            <c:spPr>
              <a:solidFill>
                <a:schemeClr val="bg2">
                  <a:lumMod val="75000"/>
                </a:schemeClr>
              </a:solidFill>
              <a:ln>
                <a:noFill/>
              </a:ln>
              <a:effectLst/>
            </c:spPr>
            <c:extLst>
              <c:ext xmlns:c16="http://schemas.microsoft.com/office/drawing/2014/chart" uri="{C3380CC4-5D6E-409C-BE32-E72D297353CC}">
                <c16:uniqueId val="{00000003-F04C-644B-9CA8-4D2026C7B399}"/>
              </c:ext>
            </c:extLst>
          </c:dPt>
          <c:dPt>
            <c:idx val="4"/>
            <c:invertIfNegative val="0"/>
            <c:bubble3D val="0"/>
            <c:spPr>
              <a:solidFill>
                <a:schemeClr val="bg2">
                  <a:lumMod val="75000"/>
                </a:schemeClr>
              </a:solidFill>
              <a:ln>
                <a:noFill/>
              </a:ln>
              <a:effectLst/>
            </c:spPr>
            <c:extLst>
              <c:ext xmlns:c16="http://schemas.microsoft.com/office/drawing/2014/chart" uri="{C3380CC4-5D6E-409C-BE32-E72D297353CC}">
                <c16:uniqueId val="{00000004-F04C-644B-9CA8-4D2026C7B399}"/>
              </c:ext>
            </c:extLst>
          </c:dPt>
          <c:dPt>
            <c:idx val="5"/>
            <c:invertIfNegative val="0"/>
            <c:bubble3D val="0"/>
            <c:spPr>
              <a:solidFill>
                <a:schemeClr val="bg2">
                  <a:lumMod val="75000"/>
                </a:schemeClr>
              </a:solidFill>
              <a:ln>
                <a:noFill/>
              </a:ln>
              <a:effectLst/>
            </c:spPr>
            <c:extLst>
              <c:ext xmlns:c16="http://schemas.microsoft.com/office/drawing/2014/chart" uri="{C3380CC4-5D6E-409C-BE32-E72D297353CC}">
                <c16:uniqueId val="{00000005-F04C-644B-9CA8-4D2026C7B399}"/>
              </c:ext>
            </c:extLst>
          </c:dPt>
          <c:dPt>
            <c:idx val="6"/>
            <c:invertIfNegative val="0"/>
            <c:bubble3D val="0"/>
            <c:spPr>
              <a:solidFill>
                <a:schemeClr val="bg2">
                  <a:lumMod val="75000"/>
                </a:schemeClr>
              </a:solidFill>
              <a:ln>
                <a:noFill/>
              </a:ln>
              <a:effectLst/>
            </c:spPr>
            <c:extLst>
              <c:ext xmlns:c16="http://schemas.microsoft.com/office/drawing/2014/chart" uri="{C3380CC4-5D6E-409C-BE32-E72D297353CC}">
                <c16:uniqueId val="{00000006-F04C-644B-9CA8-4D2026C7B399}"/>
              </c:ext>
            </c:extLst>
          </c:dPt>
          <c:dPt>
            <c:idx val="7"/>
            <c:invertIfNegative val="0"/>
            <c:bubble3D val="0"/>
            <c:spPr>
              <a:solidFill>
                <a:schemeClr val="bg2">
                  <a:lumMod val="75000"/>
                </a:schemeClr>
              </a:solidFill>
              <a:ln>
                <a:noFill/>
              </a:ln>
              <a:effectLst/>
            </c:spPr>
            <c:extLst>
              <c:ext xmlns:c16="http://schemas.microsoft.com/office/drawing/2014/chart" uri="{C3380CC4-5D6E-409C-BE32-E72D297353CC}">
                <c16:uniqueId val="{00000007-F04C-644B-9CA8-4D2026C7B399}"/>
              </c:ext>
            </c:extLst>
          </c:dPt>
          <c:dPt>
            <c:idx val="8"/>
            <c:invertIfNegative val="0"/>
            <c:bubble3D val="0"/>
            <c:spPr>
              <a:solidFill>
                <a:schemeClr val="bg2">
                  <a:lumMod val="75000"/>
                </a:schemeClr>
              </a:solidFill>
              <a:ln>
                <a:noFill/>
              </a:ln>
              <a:effectLst/>
            </c:spPr>
            <c:extLst>
              <c:ext xmlns:c16="http://schemas.microsoft.com/office/drawing/2014/chart" uri="{C3380CC4-5D6E-409C-BE32-E72D297353CC}">
                <c16:uniqueId val="{00000008-F04C-644B-9CA8-4D2026C7B399}"/>
              </c:ext>
            </c:extLst>
          </c:dPt>
          <c:dPt>
            <c:idx val="9"/>
            <c:invertIfNegative val="0"/>
            <c:bubble3D val="0"/>
            <c:spPr>
              <a:solidFill>
                <a:schemeClr val="bg2">
                  <a:lumMod val="75000"/>
                </a:schemeClr>
              </a:solidFill>
              <a:ln>
                <a:noFill/>
              </a:ln>
              <a:effectLst/>
            </c:spPr>
            <c:extLst>
              <c:ext xmlns:c16="http://schemas.microsoft.com/office/drawing/2014/chart" uri="{C3380CC4-5D6E-409C-BE32-E72D297353CC}">
                <c16:uniqueId val="{00000009-F04C-644B-9CA8-4D2026C7B399}"/>
              </c:ext>
            </c:extLst>
          </c:dPt>
          <c:dPt>
            <c:idx val="10"/>
            <c:invertIfNegative val="0"/>
            <c:bubble3D val="0"/>
            <c:spPr>
              <a:solidFill>
                <a:schemeClr val="bg2">
                  <a:lumMod val="75000"/>
                </a:schemeClr>
              </a:solidFill>
              <a:ln>
                <a:noFill/>
              </a:ln>
              <a:effectLst/>
            </c:spPr>
            <c:extLst>
              <c:ext xmlns:c16="http://schemas.microsoft.com/office/drawing/2014/chart" uri="{C3380CC4-5D6E-409C-BE32-E72D297353CC}">
                <c16:uniqueId val="{0000000A-F04C-644B-9CA8-4D2026C7B399}"/>
              </c:ext>
            </c:extLst>
          </c:dPt>
          <c:dPt>
            <c:idx val="11"/>
            <c:invertIfNegative val="0"/>
            <c:bubble3D val="0"/>
            <c:spPr>
              <a:solidFill>
                <a:schemeClr val="bg2">
                  <a:lumMod val="75000"/>
                </a:schemeClr>
              </a:solidFill>
              <a:ln>
                <a:noFill/>
              </a:ln>
              <a:effectLst/>
            </c:spPr>
            <c:extLst>
              <c:ext xmlns:c16="http://schemas.microsoft.com/office/drawing/2014/chart" uri="{C3380CC4-5D6E-409C-BE32-E72D297353CC}">
                <c16:uniqueId val="{0000000B-F04C-644B-9CA8-4D2026C7B399}"/>
              </c:ext>
            </c:extLst>
          </c:dPt>
          <c:dPt>
            <c:idx val="12"/>
            <c:invertIfNegative val="0"/>
            <c:bubble3D val="0"/>
            <c:spPr>
              <a:solidFill>
                <a:schemeClr val="bg2">
                  <a:lumMod val="75000"/>
                </a:schemeClr>
              </a:solidFill>
              <a:ln>
                <a:noFill/>
              </a:ln>
              <a:effectLst/>
            </c:spPr>
            <c:extLst>
              <c:ext xmlns:c16="http://schemas.microsoft.com/office/drawing/2014/chart" uri="{C3380CC4-5D6E-409C-BE32-E72D297353CC}">
                <c16:uniqueId val="{0000000C-F04C-644B-9CA8-4D2026C7B399}"/>
              </c:ext>
            </c:extLst>
          </c:dPt>
          <c:dPt>
            <c:idx val="13"/>
            <c:invertIfNegative val="0"/>
            <c:bubble3D val="0"/>
            <c:spPr>
              <a:solidFill>
                <a:schemeClr val="bg2">
                  <a:lumMod val="75000"/>
                </a:schemeClr>
              </a:solidFill>
              <a:ln>
                <a:noFill/>
              </a:ln>
              <a:effectLst/>
            </c:spPr>
            <c:extLst>
              <c:ext xmlns:c16="http://schemas.microsoft.com/office/drawing/2014/chart" uri="{C3380CC4-5D6E-409C-BE32-E72D297353CC}">
                <c16:uniqueId val="{0000000D-F04C-644B-9CA8-4D2026C7B399}"/>
              </c:ext>
            </c:extLst>
          </c:dPt>
          <c:dPt>
            <c:idx val="26"/>
            <c:invertIfNegative val="0"/>
            <c:bubble3D val="0"/>
            <c:spPr>
              <a:solidFill>
                <a:schemeClr val="accent2">
                  <a:lumMod val="75000"/>
                </a:schemeClr>
              </a:solidFill>
              <a:ln>
                <a:noFill/>
              </a:ln>
              <a:effectLst/>
            </c:spPr>
            <c:extLst>
              <c:ext xmlns:c16="http://schemas.microsoft.com/office/drawing/2014/chart" uri="{C3380CC4-5D6E-409C-BE32-E72D297353CC}">
                <c16:uniqueId val="{00000000-43F9-49E4-9DBA-B5E844B4BA6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Sheet1!$A$2:$A$28</c:f>
              <c:numCache>
                <c:formatCode>General</c:formatCode>
                <c:ptCount val="27"/>
                <c:pt idx="0">
                  <c:v>1985</c:v>
                </c:pt>
                <c:pt idx="1">
                  <c:v>1987</c:v>
                </c:pt>
                <c:pt idx="2">
                  <c:v>1989</c:v>
                </c:pt>
                <c:pt idx="3">
                  <c:v>1991</c:v>
                </c:pt>
                <c:pt idx="4">
                  <c:v>1993</c:v>
                </c:pt>
                <c:pt idx="5">
                  <c:v>1995</c:v>
                </c:pt>
                <c:pt idx="6">
                  <c:v>1997</c:v>
                </c:pt>
                <c:pt idx="7">
                  <c:v>2000</c:v>
                </c:pt>
                <c:pt idx="8">
                  <c:v>2002</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numCache>
            </c:numRef>
          </c:cat>
          <c:val>
            <c:numRef>
              <c:f>Sheet1!$B$2:$B$28</c:f>
              <c:numCache>
                <c:formatCode>General</c:formatCode>
                <c:ptCount val="27"/>
                <c:pt idx="0">
                  <c:v>5</c:v>
                </c:pt>
                <c:pt idx="1">
                  <c:v>6</c:v>
                </c:pt>
                <c:pt idx="2">
                  <c:v>6</c:v>
                </c:pt>
                <c:pt idx="3">
                  <c:v>6</c:v>
                </c:pt>
                <c:pt idx="4">
                  <c:v>6</c:v>
                </c:pt>
                <c:pt idx="5">
                  <c:v>6</c:v>
                </c:pt>
                <c:pt idx="6">
                  <c:v>7</c:v>
                </c:pt>
                <c:pt idx="7">
                  <c:v>6</c:v>
                </c:pt>
                <c:pt idx="8">
                  <c:v>6</c:v>
                </c:pt>
                <c:pt idx="9">
                  <c:v>6</c:v>
                </c:pt>
                <c:pt idx="10">
                  <c:v>6</c:v>
                </c:pt>
                <c:pt idx="11">
                  <c:v>6</c:v>
                </c:pt>
                <c:pt idx="12">
                  <c:v>6</c:v>
                </c:pt>
                <c:pt idx="13">
                  <c:v>6</c:v>
                </c:pt>
                <c:pt idx="14">
                  <c:v>7</c:v>
                </c:pt>
                <c:pt idx="15">
                  <c:v>8</c:v>
                </c:pt>
                <c:pt idx="16">
                  <c:v>9</c:v>
                </c:pt>
                <c:pt idx="17">
                  <c:v>9</c:v>
                </c:pt>
                <c:pt idx="18">
                  <c:v>9</c:v>
                </c:pt>
                <c:pt idx="19">
                  <c:v>10</c:v>
                </c:pt>
                <c:pt idx="20">
                  <c:v>9</c:v>
                </c:pt>
                <c:pt idx="21">
                  <c:v>10</c:v>
                </c:pt>
                <c:pt idx="22">
                  <c:v>10</c:v>
                </c:pt>
                <c:pt idx="23">
                  <c:v>9</c:v>
                </c:pt>
                <c:pt idx="24">
                  <c:v>10</c:v>
                </c:pt>
                <c:pt idx="25">
                  <c:v>10</c:v>
                </c:pt>
                <c:pt idx="26">
                  <c:v>8</c:v>
                </c:pt>
              </c:numCache>
            </c:numRef>
          </c:val>
          <c:extLst>
            <c:ext xmlns:c16="http://schemas.microsoft.com/office/drawing/2014/chart" uri="{C3380CC4-5D6E-409C-BE32-E72D297353CC}">
              <c16:uniqueId val="{00000000-CC22-43E0-911C-EBBD5FE70890}"/>
            </c:ext>
          </c:extLst>
        </c:ser>
        <c:dLbls>
          <c:showLegendKey val="0"/>
          <c:showVal val="0"/>
          <c:showCatName val="0"/>
          <c:showSerName val="0"/>
          <c:showPercent val="0"/>
          <c:showBubbleSize val="0"/>
        </c:dLbls>
        <c:gapWidth val="20"/>
        <c:axId val="1538361135"/>
        <c:axId val="1538369039"/>
      </c:barChart>
      <c:catAx>
        <c:axId val="1538361135"/>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538369039"/>
        <c:crosses val="autoZero"/>
        <c:auto val="1"/>
        <c:lblAlgn val="ctr"/>
        <c:lblOffset val="100"/>
        <c:noMultiLvlLbl val="0"/>
      </c:catAx>
      <c:valAx>
        <c:axId val="1538369039"/>
        <c:scaling>
          <c:orientation val="minMax"/>
          <c:max val="10"/>
        </c:scaling>
        <c:delete val="1"/>
        <c:axPos val="l"/>
        <c:numFmt formatCode="General" sourceLinked="1"/>
        <c:majorTickMark val="none"/>
        <c:minorTickMark val="none"/>
        <c:tickLblPos val="nextTo"/>
        <c:crossAx val="15383611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089390601995247E-2"/>
          <c:y val="1.7958765270673294E-2"/>
          <c:w val="0.94630405052723499"/>
          <c:h val="0.90014717085208418"/>
        </c:manualLayout>
      </c:layout>
      <c:barChart>
        <c:barDir val="col"/>
        <c:grouping val="clustered"/>
        <c:varyColors val="0"/>
        <c:ser>
          <c:idx val="0"/>
          <c:order val="0"/>
          <c:tx>
            <c:strRef>
              <c:f>Sheet1!$B$1</c:f>
              <c:strCache>
                <c:ptCount val="1"/>
                <c:pt idx="0">
                  <c:v>Series 1</c:v>
                </c:pt>
              </c:strCache>
            </c:strRef>
          </c:tx>
          <c:spPr>
            <a:solidFill>
              <a:srgbClr val="FF8300"/>
            </a:solidFill>
            <a:ln w="28575">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2022 Q2</c:v>
                </c:pt>
                <c:pt idx="1">
                  <c:v>2022 Q3</c:v>
                </c:pt>
                <c:pt idx="2">
                  <c:v>2022 Q4</c:v>
                </c:pt>
                <c:pt idx="3">
                  <c:v>2023 Q1</c:v>
                </c:pt>
              </c:strCache>
            </c:strRef>
          </c:cat>
          <c:val>
            <c:numRef>
              <c:f>Sheet1!$B$2:$B$5</c:f>
              <c:numCache>
                <c:formatCode>0.0</c:formatCode>
                <c:ptCount val="4"/>
                <c:pt idx="0">
                  <c:v>3.6</c:v>
                </c:pt>
                <c:pt idx="1">
                  <c:v>3.7</c:v>
                </c:pt>
                <c:pt idx="2">
                  <c:v>3.7</c:v>
                </c:pt>
                <c:pt idx="3">
                  <c:v>3.8</c:v>
                </c:pt>
              </c:numCache>
            </c:numRef>
          </c:val>
          <c:extLst>
            <c:ext xmlns:c16="http://schemas.microsoft.com/office/drawing/2014/chart" uri="{C3380CC4-5D6E-409C-BE32-E72D297353CC}">
              <c16:uniqueId val="{00000000-95A2-43CA-9106-D7DB0D4F3F05}"/>
            </c:ext>
          </c:extLst>
        </c:ser>
        <c:dLbls>
          <c:dLblPos val="inEnd"/>
          <c:showLegendKey val="0"/>
          <c:showVal val="1"/>
          <c:showCatName val="0"/>
          <c:showSerName val="0"/>
          <c:showPercent val="0"/>
          <c:showBubbleSize val="0"/>
        </c:dLbls>
        <c:gapWidth val="0"/>
        <c:axId val="236932271"/>
        <c:axId val="238733407"/>
      </c:barChart>
      <c:catAx>
        <c:axId val="236932271"/>
        <c:scaling>
          <c:orientation val="minMax"/>
        </c:scaling>
        <c:delete val="0"/>
        <c:axPos val="b"/>
        <c:numFmt formatCode="General" sourceLinked="1"/>
        <c:majorTickMark val="none"/>
        <c:minorTickMark val="none"/>
        <c:tickLblPos val="nextTo"/>
        <c:spPr>
          <a:noFill/>
          <a:ln w="19050" cap="flat" cmpd="sng" algn="ctr">
            <a:solidFill>
              <a:srgbClr val="303840"/>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38733407"/>
        <c:crosses val="autoZero"/>
        <c:auto val="1"/>
        <c:lblAlgn val="ctr"/>
        <c:lblOffset val="100"/>
        <c:noMultiLvlLbl val="0"/>
      </c:catAx>
      <c:valAx>
        <c:axId val="238733407"/>
        <c:scaling>
          <c:orientation val="minMax"/>
          <c:max val="5"/>
          <c:min val="2.5"/>
        </c:scaling>
        <c:delete val="1"/>
        <c:axPos val="l"/>
        <c:numFmt formatCode="0.0" sourceLinked="1"/>
        <c:majorTickMark val="out"/>
        <c:minorTickMark val="none"/>
        <c:tickLblPos val="nextTo"/>
        <c:crossAx val="2369322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478132345591856E-2"/>
          <c:y val="3.1894371097479321E-2"/>
          <c:w val="0.96703700679976767"/>
          <c:h val="0.90243567904101296"/>
        </c:manualLayout>
      </c:layout>
      <c:barChart>
        <c:barDir val="col"/>
        <c:grouping val="clustered"/>
        <c:varyColors val="0"/>
        <c:ser>
          <c:idx val="0"/>
          <c:order val="0"/>
          <c:tx>
            <c:strRef>
              <c:f>Sheet1!$B$1</c:f>
              <c:strCache>
                <c:ptCount val="1"/>
                <c:pt idx="0">
                  <c:v>Series 1</c:v>
                </c:pt>
              </c:strCache>
            </c:strRef>
          </c:tx>
          <c:spPr>
            <a:solidFill>
              <a:srgbClr val="00B0F0"/>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1EAC-40C9-B3B2-19EF361BE32E}"/>
              </c:ext>
            </c:extLst>
          </c:dPt>
          <c:dLbls>
            <c:dLbl>
              <c:idx val="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1EAC-40C9-B3B2-19EF361BE32E}"/>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Average of All 7 Forecasts</c:v>
                </c:pt>
                <c:pt idx="1">
                  <c:v>Fannie Mae</c:v>
                </c:pt>
                <c:pt idx="2">
                  <c:v>Freddie Mac</c:v>
                </c:pt>
                <c:pt idx="3">
                  <c:v>CoreLogic</c:v>
                </c:pt>
                <c:pt idx="4">
                  <c:v>MBA</c:v>
                </c:pt>
                <c:pt idx="5">
                  <c:v>HPES</c:v>
                </c:pt>
                <c:pt idx="6">
                  <c:v>Zelman</c:v>
                </c:pt>
                <c:pt idx="7">
                  <c:v>NAR</c:v>
                </c:pt>
              </c:strCache>
            </c:strRef>
          </c:cat>
          <c:val>
            <c:numRef>
              <c:f>Sheet1!$B$2:$B$9</c:f>
              <c:numCache>
                <c:formatCode>0.0%</c:formatCode>
                <c:ptCount val="8"/>
                <c:pt idx="0">
                  <c:v>5.0999999999999997E-2</c:v>
                </c:pt>
                <c:pt idx="1">
                  <c:v>7.5999999999999998E-2</c:v>
                </c:pt>
                <c:pt idx="2">
                  <c:v>6.2E-2</c:v>
                </c:pt>
                <c:pt idx="3" formatCode="0%">
                  <c:v>0.06</c:v>
                </c:pt>
                <c:pt idx="4">
                  <c:v>5.0999999999999997E-2</c:v>
                </c:pt>
                <c:pt idx="5">
                  <c:v>5.0999999999999997E-2</c:v>
                </c:pt>
                <c:pt idx="6" formatCode="0%">
                  <c:v>0.03</c:v>
                </c:pt>
                <c:pt idx="7">
                  <c:v>2.8000000000000001E-2</c:v>
                </c:pt>
              </c:numCache>
            </c:numRef>
          </c:val>
          <c:extLst>
            <c:ext xmlns:c16="http://schemas.microsoft.com/office/drawing/2014/chart" uri="{C3380CC4-5D6E-409C-BE32-E72D297353CC}">
              <c16:uniqueId val="{00000000-D606-41FA-A65B-F4575927FE18}"/>
            </c:ext>
          </c:extLst>
        </c:ser>
        <c:dLbls>
          <c:showLegendKey val="0"/>
          <c:showVal val="0"/>
          <c:showCatName val="0"/>
          <c:showSerName val="0"/>
          <c:showPercent val="0"/>
          <c:showBubbleSize val="0"/>
        </c:dLbls>
        <c:gapWidth val="20"/>
        <c:overlap val="-27"/>
        <c:axId val="1026694144"/>
        <c:axId val="1023770976"/>
      </c:barChart>
      <c:catAx>
        <c:axId val="1026694144"/>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23770976"/>
        <c:crosses val="autoZero"/>
        <c:auto val="1"/>
        <c:lblAlgn val="ctr"/>
        <c:lblOffset val="100"/>
        <c:noMultiLvlLbl val="0"/>
      </c:catAx>
      <c:valAx>
        <c:axId val="1023770976"/>
        <c:scaling>
          <c:orientation val="minMax"/>
          <c:max val="8.0000000000000016E-2"/>
          <c:min val="0"/>
        </c:scaling>
        <c:delete val="1"/>
        <c:axPos val="l"/>
        <c:numFmt formatCode="0.0%" sourceLinked="1"/>
        <c:majorTickMark val="out"/>
        <c:minorTickMark val="none"/>
        <c:tickLblPos val="nextTo"/>
        <c:crossAx val="1026694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836692796240254E-2"/>
          <c:y val="3.2360634059197715E-2"/>
          <c:w val="0.93558132890609158"/>
          <c:h val="0.85089893112752513"/>
        </c:manualLayout>
      </c:layout>
      <c:lineChart>
        <c:grouping val="standard"/>
        <c:varyColors val="0"/>
        <c:ser>
          <c:idx val="0"/>
          <c:order val="0"/>
          <c:tx>
            <c:strRef>
              <c:f>Sheet1!$B$1</c:f>
              <c:strCache>
                <c:ptCount val="1"/>
                <c:pt idx="0">
                  <c:v> FHFA</c:v>
                </c:pt>
              </c:strCache>
            </c:strRef>
          </c:tx>
          <c:spPr>
            <a:ln w="38100" cap="rnd">
              <a:solidFill>
                <a:srgbClr val="00B0F0"/>
              </a:solidFill>
              <a:round/>
            </a:ln>
            <a:effectLst/>
          </c:spPr>
          <c:marker>
            <c:symbol val="none"/>
          </c:marker>
          <c:cat>
            <c:strRef>
              <c:f>Sheet1!$A$2:$A$12</c:f>
              <c:strCache>
                <c:ptCount val="11"/>
                <c:pt idx="0">
                  <c:v>Jan</c:v>
                </c:pt>
                <c:pt idx="1">
                  <c:v>Feb</c:v>
                </c:pt>
                <c:pt idx="2">
                  <c:v>Mar</c:v>
                </c:pt>
                <c:pt idx="3">
                  <c:v>Apr</c:v>
                </c:pt>
                <c:pt idx="4">
                  <c:v>May</c:v>
                </c:pt>
                <c:pt idx="5">
                  <c:v>Jun</c:v>
                </c:pt>
                <c:pt idx="6">
                  <c:v>Jul</c:v>
                </c:pt>
                <c:pt idx="7">
                  <c:v>Aug</c:v>
                </c:pt>
                <c:pt idx="8">
                  <c:v>Sep</c:v>
                </c:pt>
                <c:pt idx="9">
                  <c:v>Oct</c:v>
                </c:pt>
                <c:pt idx="10">
                  <c:v>November</c:v>
                </c:pt>
              </c:strCache>
            </c:strRef>
          </c:cat>
          <c:val>
            <c:numRef>
              <c:f>Sheet1!$B$2:$B$12</c:f>
              <c:numCache>
                <c:formatCode>General</c:formatCode>
                <c:ptCount val="11"/>
                <c:pt idx="0">
                  <c:v>12</c:v>
                </c:pt>
                <c:pt idx="1">
                  <c:v>12.2</c:v>
                </c:pt>
                <c:pt idx="2">
                  <c:v>13.9</c:v>
                </c:pt>
                <c:pt idx="3">
                  <c:v>15.7</c:v>
                </c:pt>
                <c:pt idx="4">
                  <c:v>18</c:v>
                </c:pt>
                <c:pt idx="5">
                  <c:v>18.8</c:v>
                </c:pt>
                <c:pt idx="6">
                  <c:v>19.2</c:v>
                </c:pt>
                <c:pt idx="7">
                  <c:v>18.5</c:v>
                </c:pt>
                <c:pt idx="8">
                  <c:v>17.7</c:v>
                </c:pt>
                <c:pt idx="9">
                  <c:v>17.399999999999999</c:v>
                </c:pt>
              </c:numCache>
            </c:numRef>
          </c:val>
          <c:smooth val="0"/>
          <c:extLst>
            <c:ext xmlns:c16="http://schemas.microsoft.com/office/drawing/2014/chart" uri="{C3380CC4-5D6E-409C-BE32-E72D297353CC}">
              <c16:uniqueId val="{00000000-83C3-4445-A4A2-AD5C1988F555}"/>
            </c:ext>
          </c:extLst>
        </c:ser>
        <c:ser>
          <c:idx val="1"/>
          <c:order val="1"/>
          <c:tx>
            <c:strRef>
              <c:f>Sheet1!$C$1</c:f>
              <c:strCache>
                <c:ptCount val="1"/>
                <c:pt idx="0">
                  <c:v> CoreLogic</c:v>
                </c:pt>
              </c:strCache>
            </c:strRef>
          </c:tx>
          <c:spPr>
            <a:ln w="38100" cap="rnd">
              <a:solidFill>
                <a:srgbClr val="72C45A"/>
              </a:solidFill>
              <a:round/>
            </a:ln>
            <a:effectLst/>
          </c:spPr>
          <c:marker>
            <c:symbol val="none"/>
          </c:marker>
          <c:cat>
            <c:strRef>
              <c:f>Sheet1!$A$2:$A$12</c:f>
              <c:strCache>
                <c:ptCount val="11"/>
                <c:pt idx="0">
                  <c:v>Jan</c:v>
                </c:pt>
                <c:pt idx="1">
                  <c:v>Feb</c:v>
                </c:pt>
                <c:pt idx="2">
                  <c:v>Mar</c:v>
                </c:pt>
                <c:pt idx="3">
                  <c:v>Apr</c:v>
                </c:pt>
                <c:pt idx="4">
                  <c:v>May</c:v>
                </c:pt>
                <c:pt idx="5">
                  <c:v>Jun</c:v>
                </c:pt>
                <c:pt idx="6">
                  <c:v>Jul</c:v>
                </c:pt>
                <c:pt idx="7">
                  <c:v>Aug</c:v>
                </c:pt>
                <c:pt idx="8">
                  <c:v>Sep</c:v>
                </c:pt>
                <c:pt idx="9">
                  <c:v>Oct</c:v>
                </c:pt>
                <c:pt idx="10">
                  <c:v>November</c:v>
                </c:pt>
              </c:strCache>
            </c:strRef>
          </c:cat>
          <c:val>
            <c:numRef>
              <c:f>Sheet1!$C$2:$C$12</c:f>
              <c:numCache>
                <c:formatCode>General</c:formatCode>
                <c:ptCount val="11"/>
                <c:pt idx="0">
                  <c:v>10</c:v>
                </c:pt>
                <c:pt idx="1">
                  <c:v>10.4</c:v>
                </c:pt>
                <c:pt idx="2">
                  <c:v>11.3</c:v>
                </c:pt>
                <c:pt idx="3">
                  <c:v>13</c:v>
                </c:pt>
                <c:pt idx="4">
                  <c:v>15.4</c:v>
                </c:pt>
                <c:pt idx="5">
                  <c:v>17.2</c:v>
                </c:pt>
                <c:pt idx="6">
                  <c:v>18</c:v>
                </c:pt>
                <c:pt idx="7">
                  <c:v>18.100000000000001</c:v>
                </c:pt>
                <c:pt idx="8">
                  <c:v>18</c:v>
                </c:pt>
                <c:pt idx="9">
                  <c:v>18</c:v>
                </c:pt>
                <c:pt idx="10">
                  <c:v>18.100000000000001</c:v>
                </c:pt>
              </c:numCache>
            </c:numRef>
          </c:val>
          <c:smooth val="0"/>
          <c:extLst>
            <c:ext xmlns:c16="http://schemas.microsoft.com/office/drawing/2014/chart" uri="{C3380CC4-5D6E-409C-BE32-E72D297353CC}">
              <c16:uniqueId val="{00000001-83C3-4445-A4A2-AD5C1988F555}"/>
            </c:ext>
          </c:extLst>
        </c:ser>
        <c:ser>
          <c:idx val="2"/>
          <c:order val="2"/>
          <c:tx>
            <c:strRef>
              <c:f>Sheet1!$D$1</c:f>
              <c:strCache>
                <c:ptCount val="1"/>
                <c:pt idx="0">
                  <c:v> S&amp;P Case Shiller</c:v>
                </c:pt>
              </c:strCache>
            </c:strRef>
          </c:tx>
          <c:spPr>
            <a:ln w="38100" cap="rnd">
              <a:solidFill>
                <a:srgbClr val="FD8700"/>
              </a:solidFill>
              <a:round/>
            </a:ln>
            <a:effectLst/>
          </c:spPr>
          <c:marker>
            <c:symbol val="none"/>
          </c:marker>
          <c:cat>
            <c:strRef>
              <c:f>Sheet1!$A$2:$A$12</c:f>
              <c:strCache>
                <c:ptCount val="11"/>
                <c:pt idx="0">
                  <c:v>Jan</c:v>
                </c:pt>
                <c:pt idx="1">
                  <c:v>Feb</c:v>
                </c:pt>
                <c:pt idx="2">
                  <c:v>Mar</c:v>
                </c:pt>
                <c:pt idx="3">
                  <c:v>Apr</c:v>
                </c:pt>
                <c:pt idx="4">
                  <c:v>May</c:v>
                </c:pt>
                <c:pt idx="5">
                  <c:v>Jun</c:v>
                </c:pt>
                <c:pt idx="6">
                  <c:v>Jul</c:v>
                </c:pt>
                <c:pt idx="7">
                  <c:v>Aug</c:v>
                </c:pt>
                <c:pt idx="8">
                  <c:v>Sep</c:v>
                </c:pt>
                <c:pt idx="9">
                  <c:v>Oct</c:v>
                </c:pt>
                <c:pt idx="10">
                  <c:v>November</c:v>
                </c:pt>
              </c:strCache>
            </c:strRef>
          </c:cat>
          <c:val>
            <c:numRef>
              <c:f>Sheet1!$D$2:$D$12</c:f>
              <c:numCache>
                <c:formatCode>General</c:formatCode>
                <c:ptCount val="11"/>
                <c:pt idx="0">
                  <c:v>11.2</c:v>
                </c:pt>
                <c:pt idx="1">
                  <c:v>12</c:v>
                </c:pt>
                <c:pt idx="2">
                  <c:v>13.2</c:v>
                </c:pt>
                <c:pt idx="3">
                  <c:v>14.6</c:v>
                </c:pt>
                <c:pt idx="4">
                  <c:v>16.600000000000001</c:v>
                </c:pt>
                <c:pt idx="5">
                  <c:v>18.600000000000001</c:v>
                </c:pt>
                <c:pt idx="6">
                  <c:v>19.7</c:v>
                </c:pt>
                <c:pt idx="7">
                  <c:v>19.7</c:v>
                </c:pt>
                <c:pt idx="8">
                  <c:v>19.5</c:v>
                </c:pt>
                <c:pt idx="9">
                  <c:v>19.100000000000001</c:v>
                </c:pt>
              </c:numCache>
            </c:numRef>
          </c:val>
          <c:smooth val="0"/>
          <c:extLst>
            <c:ext xmlns:c16="http://schemas.microsoft.com/office/drawing/2014/chart" uri="{C3380CC4-5D6E-409C-BE32-E72D297353CC}">
              <c16:uniqueId val="{00000002-83C3-4445-A4A2-AD5C1988F555}"/>
            </c:ext>
          </c:extLst>
        </c:ser>
        <c:dLbls>
          <c:showLegendKey val="0"/>
          <c:showVal val="0"/>
          <c:showCatName val="0"/>
          <c:showSerName val="0"/>
          <c:showPercent val="0"/>
          <c:showBubbleSize val="0"/>
        </c:dLbls>
        <c:smooth val="0"/>
        <c:axId val="255519183"/>
        <c:axId val="255515439"/>
      </c:lineChart>
      <c:catAx>
        <c:axId val="255519183"/>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55515439"/>
        <c:crosses val="autoZero"/>
        <c:auto val="1"/>
        <c:lblAlgn val="ctr"/>
        <c:lblOffset val="100"/>
        <c:noMultiLvlLbl val="0"/>
      </c:catAx>
      <c:valAx>
        <c:axId val="255515439"/>
        <c:scaling>
          <c:orientation val="minMax"/>
          <c:max val="20"/>
          <c:min val="10"/>
        </c:scaling>
        <c:delete val="0"/>
        <c:axPos val="l"/>
        <c:majorGridlines>
          <c:spPr>
            <a:ln w="9525" cap="flat" cmpd="sng" algn="ctr">
              <a:solidFill>
                <a:schemeClr val="bg1">
                  <a:lumMod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55519183"/>
        <c:crosses val="autoZero"/>
        <c:crossBetween val="between"/>
      </c:valAx>
      <c:spPr>
        <a:noFill/>
        <a:ln>
          <a:noFill/>
        </a:ln>
        <a:effectLst/>
      </c:spPr>
    </c:plotArea>
    <c:legend>
      <c:legendPos val="b"/>
      <c:layout>
        <c:manualLayout>
          <c:xMode val="edge"/>
          <c:yMode val="edge"/>
          <c:x val="0.63958462925265502"/>
          <c:y val="0.60850440328232058"/>
          <c:w val="0.35825923958140554"/>
          <c:h val="0.20043529293287077"/>
        </c:manualLayout>
      </c:layout>
      <c:overlay val="0"/>
      <c:spPr>
        <a:solidFill>
          <a:schemeClr val="bg1"/>
        </a:solid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F0000"/>
            </a:solidFill>
            <a:ln>
              <a:noFill/>
            </a:ln>
            <a:effectLst/>
          </c:spPr>
          <c:invertIfNegative val="0"/>
          <c:dPt>
            <c:idx val="4"/>
            <c:invertIfNegative val="0"/>
            <c:bubble3D val="0"/>
            <c:spPr>
              <a:solidFill>
                <a:srgbClr val="FF0000"/>
              </a:solidFill>
              <a:ln>
                <a:noFill/>
              </a:ln>
              <a:effectLst/>
            </c:spPr>
            <c:extLst>
              <c:ext xmlns:c16="http://schemas.microsoft.com/office/drawing/2014/chart" uri="{C3380CC4-5D6E-409C-BE32-E72D297353CC}">
                <c16:uniqueId val="{00000088-891C-42AA-8B26-92A475DAB8C5}"/>
              </c:ext>
            </c:extLst>
          </c:dPt>
          <c:dPt>
            <c:idx val="5"/>
            <c:invertIfNegative val="0"/>
            <c:bubble3D val="0"/>
            <c:spPr>
              <a:solidFill>
                <a:srgbClr val="FF0000"/>
              </a:solidFill>
              <a:ln>
                <a:noFill/>
              </a:ln>
              <a:effectLst/>
            </c:spPr>
            <c:extLst>
              <c:ext xmlns:c16="http://schemas.microsoft.com/office/drawing/2014/chart" uri="{C3380CC4-5D6E-409C-BE32-E72D297353CC}">
                <c16:uniqueId val="{00000089-891C-42AA-8B26-92A475DAB8C5}"/>
              </c:ext>
            </c:extLst>
          </c:dPt>
          <c:dPt>
            <c:idx val="6"/>
            <c:invertIfNegative val="0"/>
            <c:bubble3D val="0"/>
            <c:spPr>
              <a:solidFill>
                <a:srgbClr val="FD8700"/>
              </a:solidFill>
              <a:ln>
                <a:noFill/>
              </a:ln>
              <a:effectLst/>
            </c:spPr>
            <c:extLst>
              <c:ext xmlns:c16="http://schemas.microsoft.com/office/drawing/2014/chart" uri="{C3380CC4-5D6E-409C-BE32-E72D297353CC}">
                <c16:uniqueId val="{0000008A-891C-42AA-8B26-92A475DAB8C5}"/>
              </c:ext>
            </c:extLst>
          </c:dPt>
          <c:dPt>
            <c:idx val="7"/>
            <c:invertIfNegative val="0"/>
            <c:bubble3D val="0"/>
            <c:spPr>
              <a:solidFill>
                <a:srgbClr val="FD8700"/>
              </a:solidFill>
              <a:ln>
                <a:noFill/>
              </a:ln>
              <a:effectLst/>
            </c:spPr>
            <c:extLst>
              <c:ext xmlns:c16="http://schemas.microsoft.com/office/drawing/2014/chart" uri="{C3380CC4-5D6E-409C-BE32-E72D297353CC}">
                <c16:uniqueId val="{0000008B-891C-42AA-8B26-92A475DAB8C5}"/>
              </c:ext>
            </c:extLst>
          </c:dPt>
          <c:dPt>
            <c:idx val="8"/>
            <c:invertIfNegative val="0"/>
            <c:bubble3D val="0"/>
            <c:spPr>
              <a:solidFill>
                <a:srgbClr val="FD8700"/>
              </a:solidFill>
              <a:ln>
                <a:noFill/>
              </a:ln>
              <a:effectLst/>
            </c:spPr>
            <c:extLst>
              <c:ext xmlns:c16="http://schemas.microsoft.com/office/drawing/2014/chart" uri="{C3380CC4-5D6E-409C-BE32-E72D297353CC}">
                <c16:uniqueId val="{0000008C-891C-42AA-8B26-92A475DAB8C5}"/>
              </c:ext>
            </c:extLst>
          </c:dPt>
          <c:dPt>
            <c:idx val="9"/>
            <c:invertIfNegative val="0"/>
            <c:bubble3D val="0"/>
            <c:spPr>
              <a:solidFill>
                <a:srgbClr val="FD8700"/>
              </a:solidFill>
              <a:ln>
                <a:noFill/>
              </a:ln>
              <a:effectLst/>
            </c:spPr>
            <c:extLst>
              <c:ext xmlns:c16="http://schemas.microsoft.com/office/drawing/2014/chart" uri="{C3380CC4-5D6E-409C-BE32-E72D297353CC}">
                <c16:uniqueId val="{0000008D-891C-42AA-8B26-92A475DAB8C5}"/>
              </c:ext>
            </c:extLst>
          </c:dPt>
          <c:dPt>
            <c:idx val="10"/>
            <c:invertIfNegative val="0"/>
            <c:bubble3D val="0"/>
            <c:spPr>
              <a:solidFill>
                <a:srgbClr val="FD8700"/>
              </a:solidFill>
              <a:ln>
                <a:noFill/>
              </a:ln>
              <a:effectLst/>
            </c:spPr>
            <c:extLst>
              <c:ext xmlns:c16="http://schemas.microsoft.com/office/drawing/2014/chart" uri="{C3380CC4-5D6E-409C-BE32-E72D297353CC}">
                <c16:uniqueId val="{0000008E-891C-42AA-8B26-92A475DAB8C5}"/>
              </c:ext>
            </c:extLst>
          </c:dPt>
          <c:dPt>
            <c:idx val="11"/>
            <c:invertIfNegative val="0"/>
            <c:bubble3D val="0"/>
            <c:spPr>
              <a:solidFill>
                <a:srgbClr val="FD8700"/>
              </a:solidFill>
              <a:ln>
                <a:noFill/>
              </a:ln>
              <a:effectLst/>
            </c:spPr>
            <c:extLst>
              <c:ext xmlns:c16="http://schemas.microsoft.com/office/drawing/2014/chart" uri="{C3380CC4-5D6E-409C-BE32-E72D297353CC}">
                <c16:uniqueId val="{00000001-891C-42AA-8B26-92A475DAB8C5}"/>
              </c:ext>
            </c:extLst>
          </c:dPt>
          <c:dPt>
            <c:idx val="12"/>
            <c:invertIfNegative val="0"/>
            <c:bubble3D val="0"/>
            <c:spPr>
              <a:solidFill>
                <a:srgbClr val="FD8700"/>
              </a:solidFill>
              <a:ln>
                <a:noFill/>
              </a:ln>
              <a:effectLst/>
            </c:spPr>
            <c:extLst>
              <c:ext xmlns:c16="http://schemas.microsoft.com/office/drawing/2014/chart" uri="{C3380CC4-5D6E-409C-BE32-E72D297353CC}">
                <c16:uniqueId val="{00000003-891C-42AA-8B26-92A475DAB8C5}"/>
              </c:ext>
            </c:extLst>
          </c:dPt>
          <c:dPt>
            <c:idx val="13"/>
            <c:invertIfNegative val="0"/>
            <c:bubble3D val="0"/>
            <c:spPr>
              <a:solidFill>
                <a:srgbClr val="FD8700"/>
              </a:solidFill>
              <a:ln>
                <a:noFill/>
              </a:ln>
              <a:effectLst/>
            </c:spPr>
            <c:extLst>
              <c:ext xmlns:c16="http://schemas.microsoft.com/office/drawing/2014/chart" uri="{C3380CC4-5D6E-409C-BE32-E72D297353CC}">
                <c16:uniqueId val="{00000005-891C-42AA-8B26-92A475DAB8C5}"/>
              </c:ext>
            </c:extLst>
          </c:dPt>
          <c:dPt>
            <c:idx val="14"/>
            <c:invertIfNegative val="0"/>
            <c:bubble3D val="0"/>
            <c:spPr>
              <a:solidFill>
                <a:srgbClr val="FD8700"/>
              </a:solidFill>
              <a:ln>
                <a:noFill/>
              </a:ln>
              <a:effectLst/>
            </c:spPr>
            <c:extLst>
              <c:ext xmlns:c16="http://schemas.microsoft.com/office/drawing/2014/chart" uri="{C3380CC4-5D6E-409C-BE32-E72D297353CC}">
                <c16:uniqueId val="{00000007-891C-42AA-8B26-92A475DAB8C5}"/>
              </c:ext>
            </c:extLst>
          </c:dPt>
          <c:dPt>
            <c:idx val="15"/>
            <c:invertIfNegative val="0"/>
            <c:bubble3D val="0"/>
            <c:spPr>
              <a:solidFill>
                <a:srgbClr val="14AEEF"/>
              </a:solidFill>
              <a:ln>
                <a:noFill/>
              </a:ln>
              <a:effectLst/>
            </c:spPr>
            <c:extLst>
              <c:ext xmlns:c16="http://schemas.microsoft.com/office/drawing/2014/chart" uri="{C3380CC4-5D6E-409C-BE32-E72D297353CC}">
                <c16:uniqueId val="{00000009-891C-42AA-8B26-92A475DAB8C5}"/>
              </c:ext>
            </c:extLst>
          </c:dPt>
          <c:dPt>
            <c:idx val="16"/>
            <c:invertIfNegative val="0"/>
            <c:bubble3D val="0"/>
            <c:spPr>
              <a:solidFill>
                <a:srgbClr val="14AEEF"/>
              </a:solidFill>
              <a:ln>
                <a:noFill/>
              </a:ln>
              <a:effectLst/>
            </c:spPr>
            <c:extLst>
              <c:ext xmlns:c16="http://schemas.microsoft.com/office/drawing/2014/chart" uri="{C3380CC4-5D6E-409C-BE32-E72D297353CC}">
                <c16:uniqueId val="{0000000B-891C-42AA-8B26-92A475DAB8C5}"/>
              </c:ext>
            </c:extLst>
          </c:dPt>
          <c:dPt>
            <c:idx val="17"/>
            <c:invertIfNegative val="0"/>
            <c:bubble3D val="0"/>
            <c:spPr>
              <a:solidFill>
                <a:srgbClr val="14AEEF"/>
              </a:solidFill>
              <a:ln>
                <a:noFill/>
              </a:ln>
              <a:effectLst/>
            </c:spPr>
            <c:extLst>
              <c:ext xmlns:c16="http://schemas.microsoft.com/office/drawing/2014/chart" uri="{C3380CC4-5D6E-409C-BE32-E72D297353CC}">
                <c16:uniqueId val="{0000000D-891C-42AA-8B26-92A475DAB8C5}"/>
              </c:ext>
            </c:extLst>
          </c:dPt>
          <c:dPt>
            <c:idx val="18"/>
            <c:invertIfNegative val="0"/>
            <c:bubble3D val="0"/>
            <c:spPr>
              <a:solidFill>
                <a:srgbClr val="14AEEF"/>
              </a:solidFill>
              <a:ln>
                <a:noFill/>
              </a:ln>
              <a:effectLst/>
            </c:spPr>
            <c:extLst>
              <c:ext xmlns:c16="http://schemas.microsoft.com/office/drawing/2014/chart" uri="{C3380CC4-5D6E-409C-BE32-E72D297353CC}">
                <c16:uniqueId val="{0000000F-891C-42AA-8B26-92A475DAB8C5}"/>
              </c:ext>
            </c:extLst>
          </c:dPt>
          <c:dPt>
            <c:idx val="19"/>
            <c:invertIfNegative val="0"/>
            <c:bubble3D val="0"/>
            <c:spPr>
              <a:solidFill>
                <a:srgbClr val="72C45A"/>
              </a:solidFill>
              <a:ln>
                <a:noFill/>
              </a:ln>
              <a:effectLst/>
            </c:spPr>
            <c:extLst>
              <c:ext xmlns:c16="http://schemas.microsoft.com/office/drawing/2014/chart" uri="{C3380CC4-5D6E-409C-BE32-E72D297353CC}">
                <c16:uniqueId val="{00000011-891C-42AA-8B26-92A475DAB8C5}"/>
              </c:ext>
            </c:extLst>
          </c:dPt>
          <c:dPt>
            <c:idx val="20"/>
            <c:invertIfNegative val="0"/>
            <c:bubble3D val="0"/>
            <c:spPr>
              <a:solidFill>
                <a:schemeClr val="accent2"/>
              </a:solidFill>
              <a:ln>
                <a:noFill/>
              </a:ln>
              <a:effectLst/>
            </c:spPr>
            <c:extLst>
              <c:ext xmlns:c16="http://schemas.microsoft.com/office/drawing/2014/chart" uri="{C3380CC4-5D6E-409C-BE32-E72D297353CC}">
                <c16:uniqueId val="{00000021-BB1A-48B4-A815-E9339781469A}"/>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May 2020</c:v>
                </c:pt>
                <c:pt idx="1">
                  <c:v>June</c:v>
                </c:pt>
                <c:pt idx="2">
                  <c:v>July</c:v>
                </c:pt>
                <c:pt idx="3">
                  <c:v>Aug</c:v>
                </c:pt>
                <c:pt idx="4">
                  <c:v>Sept</c:v>
                </c:pt>
                <c:pt idx="5">
                  <c:v>Oct</c:v>
                </c:pt>
                <c:pt idx="6">
                  <c:v>Nov</c:v>
                </c:pt>
                <c:pt idx="7">
                  <c:v>Dec</c:v>
                </c:pt>
                <c:pt idx="8">
                  <c:v>Jan </c:v>
                </c:pt>
                <c:pt idx="9">
                  <c:v>Feb</c:v>
                </c:pt>
                <c:pt idx="10">
                  <c:v>March</c:v>
                </c:pt>
                <c:pt idx="11">
                  <c:v>April</c:v>
                </c:pt>
                <c:pt idx="12">
                  <c:v>May </c:v>
                </c:pt>
                <c:pt idx="13">
                  <c:v>June</c:v>
                </c:pt>
                <c:pt idx="14">
                  <c:v>July</c:v>
                </c:pt>
                <c:pt idx="15">
                  <c:v>Aug</c:v>
                </c:pt>
                <c:pt idx="16">
                  <c:v>Sept</c:v>
                </c:pt>
                <c:pt idx="17">
                  <c:v>Oct</c:v>
                </c:pt>
                <c:pt idx="18">
                  <c:v>Nov</c:v>
                </c:pt>
                <c:pt idx="19">
                  <c:v>Dec</c:v>
                </c:pt>
                <c:pt idx="20">
                  <c:v>Jan </c:v>
                </c:pt>
              </c:strCache>
            </c:strRef>
          </c:cat>
          <c:val>
            <c:numRef>
              <c:f>Sheet1!$B$2:$B$22</c:f>
              <c:numCache>
                <c:formatCode>General</c:formatCode>
                <c:ptCount val="21"/>
                <c:pt idx="0">
                  <c:v>4.76</c:v>
                </c:pt>
                <c:pt idx="1">
                  <c:v>4.5999999999999996</c:v>
                </c:pt>
                <c:pt idx="2">
                  <c:v>4.58</c:v>
                </c:pt>
                <c:pt idx="3">
                  <c:v>4</c:v>
                </c:pt>
                <c:pt idx="4">
                  <c:v>3.8</c:v>
                </c:pt>
                <c:pt idx="5">
                  <c:v>3.62</c:v>
                </c:pt>
                <c:pt idx="6">
                  <c:v>2.86</c:v>
                </c:pt>
                <c:pt idx="7">
                  <c:v>2.76</c:v>
                </c:pt>
                <c:pt idx="8">
                  <c:v>2.83</c:v>
                </c:pt>
                <c:pt idx="9">
                  <c:v>2.72</c:v>
                </c:pt>
                <c:pt idx="10">
                  <c:v>2.69</c:v>
                </c:pt>
                <c:pt idx="11">
                  <c:v>2.54</c:v>
                </c:pt>
                <c:pt idx="12">
                  <c:v>2.33</c:v>
                </c:pt>
                <c:pt idx="13">
                  <c:v>2.12</c:v>
                </c:pt>
                <c:pt idx="14">
                  <c:v>2.0499999999999998</c:v>
                </c:pt>
                <c:pt idx="15">
                  <c:v>1.82</c:v>
                </c:pt>
                <c:pt idx="16">
                  <c:v>1.71</c:v>
                </c:pt>
                <c:pt idx="17">
                  <c:v>1.57</c:v>
                </c:pt>
                <c:pt idx="18">
                  <c:v>1.22</c:v>
                </c:pt>
                <c:pt idx="19">
                  <c:v>0.89</c:v>
                </c:pt>
                <c:pt idx="20">
                  <c:v>0.78</c:v>
                </c:pt>
              </c:numCache>
            </c:numRef>
          </c:val>
          <c:extLst>
            <c:ext xmlns:c16="http://schemas.microsoft.com/office/drawing/2014/chart" uri="{C3380CC4-5D6E-409C-BE32-E72D297353CC}">
              <c16:uniqueId val="{00000083-891C-42AA-8B26-92A475DAB8C5}"/>
            </c:ext>
          </c:extLst>
        </c:ser>
        <c:dLbls>
          <c:dLblPos val="outEnd"/>
          <c:showLegendKey val="0"/>
          <c:showVal val="1"/>
          <c:showCatName val="0"/>
          <c:showSerName val="0"/>
          <c:showPercent val="0"/>
          <c:showBubbleSize val="0"/>
        </c:dLbls>
        <c:gapWidth val="20"/>
        <c:overlap val="-27"/>
        <c:axId val="1564973072"/>
        <c:axId val="1795519584"/>
      </c:barChart>
      <c:catAx>
        <c:axId val="1564973072"/>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795519584"/>
        <c:crosses val="autoZero"/>
        <c:auto val="1"/>
        <c:lblAlgn val="ctr"/>
        <c:lblOffset val="100"/>
        <c:noMultiLvlLbl val="0"/>
      </c:catAx>
      <c:valAx>
        <c:axId val="1795519584"/>
        <c:scaling>
          <c:orientation val="minMax"/>
          <c:max val="5"/>
          <c:min val="0"/>
        </c:scaling>
        <c:delete val="1"/>
        <c:axPos val="l"/>
        <c:numFmt formatCode="General" sourceLinked="1"/>
        <c:majorTickMark val="out"/>
        <c:minorTickMark val="none"/>
        <c:tickLblPos val="nextTo"/>
        <c:crossAx val="1564973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500">
          <a:solidFill>
            <a:schemeClr val="bg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72C45A"/>
              </a:solidFill>
              <a:ln w="19050">
                <a:solidFill>
                  <a:schemeClr val="lt1"/>
                </a:solidFill>
              </a:ln>
              <a:effectLst/>
            </c:spPr>
            <c:extLst>
              <c:ext xmlns:c16="http://schemas.microsoft.com/office/drawing/2014/chart" uri="{C3380CC4-5D6E-409C-BE32-E72D297353CC}">
                <c16:uniqueId val="{00000001-29A5-46A3-B510-8CC3BA433D8F}"/>
              </c:ext>
            </c:extLst>
          </c:dPt>
          <c:dPt>
            <c:idx val="1"/>
            <c:bubble3D val="0"/>
            <c:spPr>
              <a:solidFill>
                <a:srgbClr val="72C45A"/>
              </a:solidFill>
              <a:ln w="19050">
                <a:solidFill>
                  <a:schemeClr val="lt1"/>
                </a:solidFill>
              </a:ln>
              <a:effectLst/>
            </c:spPr>
            <c:extLst>
              <c:ext xmlns:c16="http://schemas.microsoft.com/office/drawing/2014/chart" uri="{C3380CC4-5D6E-409C-BE32-E72D297353CC}">
                <c16:uniqueId val="{00000003-29A5-46A3-B510-8CC3BA433D8F}"/>
              </c:ext>
            </c:extLst>
          </c:dPt>
          <c:dPt>
            <c:idx val="2"/>
            <c:bubble3D val="0"/>
            <c:spPr>
              <a:solidFill>
                <a:srgbClr val="72C45A"/>
              </a:solidFill>
              <a:ln w="19050">
                <a:solidFill>
                  <a:schemeClr val="lt1"/>
                </a:solidFill>
              </a:ln>
              <a:effectLst/>
            </c:spPr>
            <c:extLst>
              <c:ext xmlns:c16="http://schemas.microsoft.com/office/drawing/2014/chart" uri="{C3380CC4-5D6E-409C-BE32-E72D297353CC}">
                <c16:uniqueId val="{00000005-29A5-46A3-B510-8CC3BA433D8F}"/>
              </c:ext>
            </c:extLst>
          </c:dPt>
          <c:dPt>
            <c:idx val="3"/>
            <c:bubble3D val="0"/>
            <c:spPr>
              <a:solidFill>
                <a:srgbClr val="0CADEF"/>
              </a:solidFill>
              <a:ln w="19050">
                <a:solidFill>
                  <a:schemeClr val="lt1"/>
                </a:solidFill>
              </a:ln>
              <a:effectLst/>
            </c:spPr>
            <c:extLst>
              <c:ext xmlns:c16="http://schemas.microsoft.com/office/drawing/2014/chart" uri="{C3380CC4-5D6E-409C-BE32-E72D297353CC}">
                <c16:uniqueId val="{00000007-29A5-46A3-B510-8CC3BA433D8F}"/>
              </c:ext>
            </c:extLst>
          </c:dPt>
          <c:dPt>
            <c:idx val="4"/>
            <c:bubble3D val="0"/>
            <c:spPr>
              <a:solidFill>
                <a:srgbClr val="0CADEF"/>
              </a:solidFill>
              <a:ln w="19050">
                <a:solidFill>
                  <a:schemeClr val="lt1"/>
                </a:solidFill>
              </a:ln>
              <a:effectLst/>
            </c:spPr>
            <c:extLst>
              <c:ext xmlns:c16="http://schemas.microsoft.com/office/drawing/2014/chart" uri="{C3380CC4-5D6E-409C-BE32-E72D297353CC}">
                <c16:uniqueId val="{00000009-29A5-46A3-B510-8CC3BA433D8F}"/>
              </c:ext>
            </c:extLst>
          </c:dPt>
          <c:dPt>
            <c:idx val="5"/>
            <c:bubble3D val="0"/>
            <c:spPr>
              <a:solidFill>
                <a:srgbClr val="FD8700"/>
              </a:solidFill>
              <a:ln w="19050">
                <a:solidFill>
                  <a:schemeClr val="lt1"/>
                </a:solidFill>
              </a:ln>
              <a:effectLst/>
            </c:spPr>
            <c:extLst>
              <c:ext xmlns:c16="http://schemas.microsoft.com/office/drawing/2014/chart" uri="{C3380CC4-5D6E-409C-BE32-E72D297353CC}">
                <c16:uniqueId val="{0000000B-29A5-46A3-B510-8CC3BA433D8F}"/>
              </c:ext>
            </c:extLst>
          </c:dPt>
          <c:dPt>
            <c:idx val="6"/>
            <c:bubble3D val="0"/>
            <c:spPr>
              <a:solidFill>
                <a:srgbClr val="FD8700"/>
              </a:solidFill>
              <a:ln w="19050">
                <a:solidFill>
                  <a:schemeClr val="lt1"/>
                </a:solidFill>
              </a:ln>
              <a:effectLst/>
            </c:spPr>
            <c:extLst>
              <c:ext xmlns:c16="http://schemas.microsoft.com/office/drawing/2014/chart" uri="{C3380CC4-5D6E-409C-BE32-E72D297353CC}">
                <c16:uniqueId val="{0000000D-29A5-46A3-B510-8CC3BA433D8F}"/>
              </c:ext>
            </c:extLst>
          </c:dPt>
          <c:dLbls>
            <c:dLbl>
              <c:idx val="0"/>
              <c:layout>
                <c:manualLayout>
                  <c:x val="-0.13248566295580574"/>
                  <c:y val="0.1244645781663225"/>
                </c:manualLayout>
              </c:layout>
              <c:tx>
                <c:rich>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fld id="{BF49ED50-EE83-4B94-A44F-500C09708599}" type="VALUE">
                      <a:rPr lang="en-US" sz="2400"/>
                      <a:pPr>
                        <a:defRPr sz="2400">
                          <a:solidFill>
                            <a:schemeClr val="bg1"/>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9A5-46A3-B510-8CC3BA433D8F}"/>
                </c:ext>
              </c:extLst>
            </c:dLbl>
            <c:dLbl>
              <c:idx val="1"/>
              <c:layout>
                <c:manualLayout>
                  <c:x val="-0.1838140415261563"/>
                  <c:y val="3.2145668837270783E-2"/>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9A5-46A3-B510-8CC3BA433D8F}"/>
                </c:ext>
              </c:extLst>
            </c:dLbl>
            <c:dLbl>
              <c:idx val="2"/>
              <c:layout>
                <c:manualLayout>
                  <c:x val="-0.21964969676348289"/>
                  <c:y val="-0.17151590946243697"/>
                </c:manualLayout>
              </c:layout>
              <c:tx>
                <c:rich>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fld id="{79F8F885-6D27-4F9A-9A7A-2A3077730161}" type="VALUE">
                      <a:rPr lang="en-US" sz="2000"/>
                      <a:pPr>
                        <a:defRPr sz="2000">
                          <a:solidFill>
                            <a:schemeClr val="bg1"/>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9A5-46A3-B510-8CC3BA433D8F}"/>
                </c:ext>
              </c:extLst>
            </c:dLbl>
            <c:dLbl>
              <c:idx val="3"/>
              <c:layout>
                <c:manualLayout>
                  <c:x val="8.61548457399781E-2"/>
                  <c:y val="-0.23748208574571938"/>
                </c:manualLayout>
              </c:layout>
              <c:tx>
                <c:rich>
                  <a:bodyPr rot="0" spcFirstLastPara="1" vertOverflow="ellipsis" vert="horz" wrap="square" lIns="38100" tIns="19050" rIns="38100" bIns="19050" anchor="ctr" anchorCtr="1">
                    <a:spAutoFit/>
                  </a:bodyPr>
                  <a:lstStyle/>
                  <a:p>
                    <a:pPr>
                      <a:defRPr sz="3600" b="0" i="0" u="none" strike="noStrike" kern="1200" baseline="0">
                        <a:solidFill>
                          <a:schemeClr val="bg1"/>
                        </a:solidFill>
                        <a:latin typeface="+mn-lt"/>
                        <a:ea typeface="+mn-ea"/>
                        <a:cs typeface="+mn-cs"/>
                      </a:defRPr>
                    </a:pPr>
                    <a:fld id="{151891ED-124A-49F4-A7DC-53528CFEFA5C}" type="VALUE">
                      <a:rPr lang="en-US" sz="3200"/>
                      <a:pPr>
                        <a:defRPr sz="3600">
                          <a:solidFill>
                            <a:schemeClr val="bg1"/>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36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9A5-46A3-B510-8CC3BA433D8F}"/>
                </c:ext>
              </c:extLst>
            </c:dLbl>
            <c:dLbl>
              <c:idx val="4"/>
              <c:layout>
                <c:manualLayout>
                  <c:x val="0.15998179079056185"/>
                  <c:y val="-1.8686384966167351E-2"/>
                </c:manualLayout>
              </c:layout>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9A5-46A3-B510-8CC3BA433D8F}"/>
                </c:ext>
              </c:extLst>
            </c:dLbl>
            <c:dLbl>
              <c:idx val="5"/>
              <c:layout>
                <c:manualLayout>
                  <c:x val="0.11869038952098897"/>
                  <c:y val="0.14579440002166255"/>
                </c:manualLayout>
              </c:layout>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9A5-46A3-B510-8CC3BA433D8F}"/>
                </c:ext>
              </c:extLst>
            </c:dLbl>
            <c:dLbl>
              <c:idx val="6"/>
              <c:delete val="1"/>
              <c:extLst>
                <c:ext xmlns:c15="http://schemas.microsoft.com/office/drawing/2012/chart" uri="{CE6537A1-D6FC-4f65-9D91-7224C49458BB}"/>
                <c:ext xmlns:c16="http://schemas.microsoft.com/office/drawing/2014/chart" uri="{C3380CC4-5D6E-409C-BE32-E72D297353CC}">
                  <c16:uniqueId val="{0000000D-29A5-46A3-B510-8CC3BA433D8F}"/>
                </c:ext>
              </c:extLst>
            </c:dLbl>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Borrowers who made their monthly payments during their forbearance period</c:v>
                </c:pt>
                <c:pt idx="1">
                  <c:v>Loans paid off </c:v>
                </c:pt>
                <c:pt idx="2">
                  <c:v>Past due amounts will be paid back</c:v>
                </c:pt>
                <c:pt idx="3">
                  <c:v>Loan deferral/partial claim</c:v>
                </c:pt>
                <c:pt idx="4">
                  <c:v>Loan Modification</c:v>
                </c:pt>
                <c:pt idx="5">
                  <c:v>No loss mitigation plan</c:v>
                </c:pt>
                <c:pt idx="6">
                  <c:v>Short sales, deed-in-lieus or other reasons</c:v>
                </c:pt>
              </c:strCache>
            </c:strRef>
          </c:cat>
          <c:val>
            <c:numRef>
              <c:f>Sheet1!$B$2:$B$8</c:f>
              <c:numCache>
                <c:formatCode>0.0%</c:formatCode>
                <c:ptCount val="7"/>
                <c:pt idx="0">
                  <c:v>0.19500000000000001</c:v>
                </c:pt>
                <c:pt idx="1">
                  <c:v>6.9000000000000006E-2</c:v>
                </c:pt>
                <c:pt idx="2">
                  <c:v>0.11700000000000001</c:v>
                </c:pt>
                <c:pt idx="3">
                  <c:v>0.29099999999999998</c:v>
                </c:pt>
                <c:pt idx="4">
                  <c:v>0.14599999999999999</c:v>
                </c:pt>
                <c:pt idx="5">
                  <c:v>0.16900000000000001</c:v>
                </c:pt>
                <c:pt idx="6">
                  <c:v>1.2999999999999999E-2</c:v>
                </c:pt>
              </c:numCache>
            </c:numRef>
          </c:val>
          <c:extLst>
            <c:ext xmlns:c16="http://schemas.microsoft.com/office/drawing/2014/chart" uri="{C3380CC4-5D6E-409C-BE32-E72D297353CC}">
              <c16:uniqueId val="{0000000E-29A5-46A3-B510-8CC3BA433D8F}"/>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07790915624447E-2"/>
          <c:y val="2.7016913129117446E-2"/>
          <c:w val="0.90181789536030166"/>
          <c:h val="0.86959823703521777"/>
        </c:manualLayout>
      </c:layout>
      <c:areaChart>
        <c:grouping val="standard"/>
        <c:varyColors val="0"/>
        <c:ser>
          <c:idx val="0"/>
          <c:order val="0"/>
          <c:tx>
            <c:strRef>
              <c:f>Sheet1!$B$1</c:f>
              <c:strCache>
                <c:ptCount val="1"/>
                <c:pt idx="0">
                  <c:v>Series 1</c:v>
                </c:pt>
              </c:strCache>
            </c:strRef>
          </c:tx>
          <c:spPr>
            <a:solidFill>
              <a:schemeClr val="accent1"/>
            </a:solidFill>
            <a:ln>
              <a:noFill/>
            </a:ln>
            <a:effectLst/>
          </c:spPr>
          <c:cat>
            <c:strRef>
              <c:f>Sheet1!$A$2:$A$213</c:f>
              <c:strCache>
                <c:ptCount val="210"/>
                <c:pt idx="0">
                  <c:v>1/4/2018</c:v>
                </c:pt>
                <c:pt idx="4">
                  <c:v>2/1</c:v>
                </c:pt>
                <c:pt idx="8">
                  <c:v>3/1</c:v>
                </c:pt>
                <c:pt idx="13">
                  <c:v>4/5</c:v>
                </c:pt>
                <c:pt idx="17">
                  <c:v>5/3</c:v>
                </c:pt>
                <c:pt idx="22">
                  <c:v>6/7</c:v>
                </c:pt>
                <c:pt idx="26">
                  <c:v>7/5</c:v>
                </c:pt>
                <c:pt idx="30">
                  <c:v>8/2</c:v>
                </c:pt>
                <c:pt idx="35">
                  <c:v>9/6</c:v>
                </c:pt>
                <c:pt idx="39">
                  <c:v>10/4</c:v>
                </c:pt>
                <c:pt idx="43">
                  <c:v>11/1</c:v>
                </c:pt>
                <c:pt idx="48">
                  <c:v>12/6</c:v>
                </c:pt>
                <c:pt idx="52">
                  <c:v>1/3/2019</c:v>
                </c:pt>
                <c:pt idx="56">
                  <c:v>1/31</c:v>
                </c:pt>
                <c:pt idx="61">
                  <c:v>3/7</c:v>
                </c:pt>
                <c:pt idx="65">
                  <c:v>4/4</c:v>
                </c:pt>
                <c:pt idx="69">
                  <c:v>5/2</c:v>
                </c:pt>
                <c:pt idx="74">
                  <c:v>6/6</c:v>
                </c:pt>
                <c:pt idx="78">
                  <c:v>7/3</c:v>
                </c:pt>
                <c:pt idx="82">
                  <c:v>8/1</c:v>
                </c:pt>
                <c:pt idx="87">
                  <c:v>9/5</c:v>
                </c:pt>
                <c:pt idx="91">
                  <c:v>10/3</c:v>
                </c:pt>
                <c:pt idx="96">
                  <c:v>11/7</c:v>
                </c:pt>
                <c:pt idx="100">
                  <c:v>12/5</c:v>
                </c:pt>
                <c:pt idx="104">
                  <c:v>1/2/2020</c:v>
                </c:pt>
                <c:pt idx="109">
                  <c:v>2/6</c:v>
                </c:pt>
                <c:pt idx="113">
                  <c:v>3/5</c:v>
                </c:pt>
                <c:pt idx="117">
                  <c:v>4/2</c:v>
                </c:pt>
                <c:pt idx="122">
                  <c:v>5/7</c:v>
                </c:pt>
                <c:pt idx="126">
                  <c:v>6/4</c:v>
                </c:pt>
                <c:pt idx="130">
                  <c:v>7/2</c:v>
                </c:pt>
                <c:pt idx="135">
                  <c:v>8/6</c:v>
                </c:pt>
                <c:pt idx="139">
                  <c:v>9/3</c:v>
                </c:pt>
                <c:pt idx="143">
                  <c:v>10/1</c:v>
                </c:pt>
                <c:pt idx="148">
                  <c:v>11/5</c:v>
                </c:pt>
                <c:pt idx="152">
                  <c:v>12/3</c:v>
                </c:pt>
                <c:pt idx="157">
                  <c:v>1/7/2021</c:v>
                </c:pt>
                <c:pt idx="161">
                  <c:v>2/4</c:v>
                </c:pt>
                <c:pt idx="165">
                  <c:v>3/4</c:v>
                </c:pt>
                <c:pt idx="169">
                  <c:v>4/1</c:v>
                </c:pt>
                <c:pt idx="174">
                  <c:v>5/6</c:v>
                </c:pt>
                <c:pt idx="178">
                  <c:v>6/3</c:v>
                </c:pt>
                <c:pt idx="182">
                  <c:v>7/1</c:v>
                </c:pt>
                <c:pt idx="187">
                  <c:v>8/5</c:v>
                </c:pt>
                <c:pt idx="191">
                  <c:v>9/2</c:v>
                </c:pt>
                <c:pt idx="196">
                  <c:v>10/7</c:v>
                </c:pt>
                <c:pt idx="200">
                  <c:v>11/4</c:v>
                </c:pt>
                <c:pt idx="204">
                  <c:v>12/2</c:v>
                </c:pt>
                <c:pt idx="209">
                  <c:v>1/6/2022</c:v>
                </c:pt>
              </c:strCache>
            </c:strRef>
          </c:cat>
          <c:val>
            <c:numRef>
              <c:f>Sheet1!$B$2:$B$213</c:f>
              <c:numCache>
                <c:formatCode>General</c:formatCode>
                <c:ptCount val="212"/>
                <c:pt idx="0">
                  <c:v>3.95</c:v>
                </c:pt>
                <c:pt idx="1">
                  <c:v>3.99</c:v>
                </c:pt>
                <c:pt idx="2">
                  <c:v>4.04</c:v>
                </c:pt>
                <c:pt idx="3">
                  <c:v>4.1500000000000004</c:v>
                </c:pt>
                <c:pt idx="4">
                  <c:v>4.22</c:v>
                </c:pt>
                <c:pt idx="5">
                  <c:v>4.32</c:v>
                </c:pt>
                <c:pt idx="6">
                  <c:v>4.38</c:v>
                </c:pt>
                <c:pt idx="7" formatCode="0.00">
                  <c:v>4.4000000000000004</c:v>
                </c:pt>
                <c:pt idx="8">
                  <c:v>4.43</c:v>
                </c:pt>
                <c:pt idx="9">
                  <c:v>4.46</c:v>
                </c:pt>
                <c:pt idx="10">
                  <c:v>4.4400000000000004</c:v>
                </c:pt>
                <c:pt idx="11">
                  <c:v>4.45</c:v>
                </c:pt>
                <c:pt idx="12">
                  <c:v>4.4400000000000004</c:v>
                </c:pt>
                <c:pt idx="13" formatCode="0.00">
                  <c:v>4.4000000000000004</c:v>
                </c:pt>
                <c:pt idx="14">
                  <c:v>4.42</c:v>
                </c:pt>
                <c:pt idx="15">
                  <c:v>4.47</c:v>
                </c:pt>
                <c:pt idx="16">
                  <c:v>4.58</c:v>
                </c:pt>
                <c:pt idx="17">
                  <c:v>4.55</c:v>
                </c:pt>
                <c:pt idx="18">
                  <c:v>4.55</c:v>
                </c:pt>
                <c:pt idx="19">
                  <c:v>4.6100000000000003</c:v>
                </c:pt>
                <c:pt idx="20">
                  <c:v>4.66</c:v>
                </c:pt>
                <c:pt idx="21">
                  <c:v>4.5599999999999996</c:v>
                </c:pt>
                <c:pt idx="22">
                  <c:v>4.54</c:v>
                </c:pt>
                <c:pt idx="23">
                  <c:v>4.62</c:v>
                </c:pt>
                <c:pt idx="24">
                  <c:v>4.57</c:v>
                </c:pt>
                <c:pt idx="25">
                  <c:v>4.55</c:v>
                </c:pt>
                <c:pt idx="26">
                  <c:v>4.5199999999999996</c:v>
                </c:pt>
                <c:pt idx="27">
                  <c:v>4.53</c:v>
                </c:pt>
                <c:pt idx="28">
                  <c:v>4.5199999999999996</c:v>
                </c:pt>
                <c:pt idx="29">
                  <c:v>4.54</c:v>
                </c:pt>
                <c:pt idx="30" formatCode="0.00">
                  <c:v>4.5999999999999996</c:v>
                </c:pt>
                <c:pt idx="31">
                  <c:v>4.59</c:v>
                </c:pt>
                <c:pt idx="32">
                  <c:v>4.53</c:v>
                </c:pt>
                <c:pt idx="33">
                  <c:v>4.51</c:v>
                </c:pt>
                <c:pt idx="34">
                  <c:v>4.5199999999999996</c:v>
                </c:pt>
                <c:pt idx="35">
                  <c:v>4.54</c:v>
                </c:pt>
                <c:pt idx="36" formatCode="0.00">
                  <c:v>4.5999999999999996</c:v>
                </c:pt>
                <c:pt idx="37">
                  <c:v>4.6500000000000004</c:v>
                </c:pt>
                <c:pt idx="38">
                  <c:v>4.72</c:v>
                </c:pt>
                <c:pt idx="39">
                  <c:v>4.71</c:v>
                </c:pt>
                <c:pt idx="40">
                  <c:v>4.9000000000000004</c:v>
                </c:pt>
                <c:pt idx="41">
                  <c:v>4.8499999999999996</c:v>
                </c:pt>
                <c:pt idx="42">
                  <c:v>4.8600000000000003</c:v>
                </c:pt>
                <c:pt idx="43">
                  <c:v>4.83</c:v>
                </c:pt>
                <c:pt idx="44">
                  <c:v>4.9400000000000004</c:v>
                </c:pt>
                <c:pt idx="45">
                  <c:v>4.9400000000000004</c:v>
                </c:pt>
                <c:pt idx="46">
                  <c:v>4.8099999999999996</c:v>
                </c:pt>
                <c:pt idx="47">
                  <c:v>4.8099999999999996</c:v>
                </c:pt>
                <c:pt idx="48">
                  <c:v>4.75</c:v>
                </c:pt>
                <c:pt idx="49">
                  <c:v>4.63</c:v>
                </c:pt>
                <c:pt idx="50">
                  <c:v>4.62</c:v>
                </c:pt>
                <c:pt idx="51">
                  <c:v>4.55</c:v>
                </c:pt>
                <c:pt idx="52" formatCode="0.00">
                  <c:v>4.51</c:v>
                </c:pt>
                <c:pt idx="53" formatCode="0.00">
                  <c:v>4.45</c:v>
                </c:pt>
                <c:pt idx="54" formatCode="0.00">
                  <c:v>4.45</c:v>
                </c:pt>
                <c:pt idx="55" formatCode="0.00">
                  <c:v>4.45</c:v>
                </c:pt>
                <c:pt idx="56">
                  <c:v>4.46</c:v>
                </c:pt>
                <c:pt idx="57">
                  <c:v>4.41</c:v>
                </c:pt>
                <c:pt idx="58">
                  <c:v>4.37</c:v>
                </c:pt>
                <c:pt idx="59">
                  <c:v>4.3499999999999996</c:v>
                </c:pt>
                <c:pt idx="60">
                  <c:v>4.3499999999999996</c:v>
                </c:pt>
                <c:pt idx="61">
                  <c:v>4.41</c:v>
                </c:pt>
                <c:pt idx="62">
                  <c:v>4.3099999999999996</c:v>
                </c:pt>
                <c:pt idx="63">
                  <c:v>4.28</c:v>
                </c:pt>
                <c:pt idx="64">
                  <c:v>4.0599999999999996</c:v>
                </c:pt>
                <c:pt idx="65">
                  <c:v>4.08</c:v>
                </c:pt>
                <c:pt idx="66">
                  <c:v>4.12</c:v>
                </c:pt>
                <c:pt idx="67">
                  <c:v>4.17</c:v>
                </c:pt>
                <c:pt idx="68">
                  <c:v>4.2</c:v>
                </c:pt>
                <c:pt idx="69">
                  <c:v>4.1399999999999997</c:v>
                </c:pt>
                <c:pt idx="70">
                  <c:v>4.0999999999999996</c:v>
                </c:pt>
                <c:pt idx="71">
                  <c:v>4.07</c:v>
                </c:pt>
                <c:pt idx="72">
                  <c:v>4.0599999999999996</c:v>
                </c:pt>
                <c:pt idx="73">
                  <c:v>3.99</c:v>
                </c:pt>
                <c:pt idx="74">
                  <c:v>3.82</c:v>
                </c:pt>
                <c:pt idx="75">
                  <c:v>3.82</c:v>
                </c:pt>
                <c:pt idx="76">
                  <c:v>3.84</c:v>
                </c:pt>
                <c:pt idx="77">
                  <c:v>3.73</c:v>
                </c:pt>
                <c:pt idx="78">
                  <c:v>3.75</c:v>
                </c:pt>
                <c:pt idx="79">
                  <c:v>3.75</c:v>
                </c:pt>
                <c:pt idx="80">
                  <c:v>3.81</c:v>
                </c:pt>
                <c:pt idx="81">
                  <c:v>3.75</c:v>
                </c:pt>
                <c:pt idx="82">
                  <c:v>3.75</c:v>
                </c:pt>
                <c:pt idx="83">
                  <c:v>3.6</c:v>
                </c:pt>
                <c:pt idx="84">
                  <c:v>3.6</c:v>
                </c:pt>
                <c:pt idx="85">
                  <c:v>3.55</c:v>
                </c:pt>
                <c:pt idx="86">
                  <c:v>3.58</c:v>
                </c:pt>
                <c:pt idx="87">
                  <c:v>3.49</c:v>
                </c:pt>
                <c:pt idx="88">
                  <c:v>3.56</c:v>
                </c:pt>
                <c:pt idx="89">
                  <c:v>3.73</c:v>
                </c:pt>
                <c:pt idx="90">
                  <c:v>3.64</c:v>
                </c:pt>
                <c:pt idx="91">
                  <c:v>3.65</c:v>
                </c:pt>
                <c:pt idx="92">
                  <c:v>3.57</c:v>
                </c:pt>
                <c:pt idx="93">
                  <c:v>3.69</c:v>
                </c:pt>
                <c:pt idx="94">
                  <c:v>3.75</c:v>
                </c:pt>
                <c:pt idx="95">
                  <c:v>3.78</c:v>
                </c:pt>
                <c:pt idx="96">
                  <c:v>3.69</c:v>
                </c:pt>
                <c:pt idx="97">
                  <c:v>3.75</c:v>
                </c:pt>
                <c:pt idx="98">
                  <c:v>3.66</c:v>
                </c:pt>
                <c:pt idx="99">
                  <c:v>3.68</c:v>
                </c:pt>
                <c:pt idx="100">
                  <c:v>3.68</c:v>
                </c:pt>
                <c:pt idx="101">
                  <c:v>3.73</c:v>
                </c:pt>
                <c:pt idx="102">
                  <c:v>3.73</c:v>
                </c:pt>
                <c:pt idx="103">
                  <c:v>3.74</c:v>
                </c:pt>
                <c:pt idx="104">
                  <c:v>3.72</c:v>
                </c:pt>
                <c:pt idx="105">
                  <c:v>3.64</c:v>
                </c:pt>
                <c:pt idx="106">
                  <c:v>3.65</c:v>
                </c:pt>
                <c:pt idx="107">
                  <c:v>3.6</c:v>
                </c:pt>
                <c:pt idx="108">
                  <c:v>3.51</c:v>
                </c:pt>
                <c:pt idx="109">
                  <c:v>3.45</c:v>
                </c:pt>
                <c:pt idx="110">
                  <c:v>3.47</c:v>
                </c:pt>
                <c:pt idx="111">
                  <c:v>3.49</c:v>
                </c:pt>
                <c:pt idx="112">
                  <c:v>3.45</c:v>
                </c:pt>
                <c:pt idx="113">
                  <c:v>3.29</c:v>
                </c:pt>
                <c:pt idx="114">
                  <c:v>3.36</c:v>
                </c:pt>
                <c:pt idx="115">
                  <c:v>3.65</c:v>
                </c:pt>
                <c:pt idx="116">
                  <c:v>3.5</c:v>
                </c:pt>
                <c:pt idx="117">
                  <c:v>3.33</c:v>
                </c:pt>
                <c:pt idx="118">
                  <c:v>3.33</c:v>
                </c:pt>
                <c:pt idx="119">
                  <c:v>3.31</c:v>
                </c:pt>
                <c:pt idx="120">
                  <c:v>3.33</c:v>
                </c:pt>
                <c:pt idx="121">
                  <c:v>3.23</c:v>
                </c:pt>
                <c:pt idx="122">
                  <c:v>3.26</c:v>
                </c:pt>
                <c:pt idx="123">
                  <c:v>3.28</c:v>
                </c:pt>
                <c:pt idx="124">
                  <c:v>3.24</c:v>
                </c:pt>
                <c:pt idx="125">
                  <c:v>3.15</c:v>
                </c:pt>
                <c:pt idx="126">
                  <c:v>3.18</c:v>
                </c:pt>
                <c:pt idx="127">
                  <c:v>3.21</c:v>
                </c:pt>
                <c:pt idx="128">
                  <c:v>3.13</c:v>
                </c:pt>
                <c:pt idx="129">
                  <c:v>3.13</c:v>
                </c:pt>
                <c:pt idx="130">
                  <c:v>3.07</c:v>
                </c:pt>
                <c:pt idx="131">
                  <c:v>3.03</c:v>
                </c:pt>
                <c:pt idx="132">
                  <c:v>2.98</c:v>
                </c:pt>
                <c:pt idx="133">
                  <c:v>3.01</c:v>
                </c:pt>
                <c:pt idx="134">
                  <c:v>2.99</c:v>
                </c:pt>
                <c:pt idx="135">
                  <c:v>2.88</c:v>
                </c:pt>
                <c:pt idx="136">
                  <c:v>2.96</c:v>
                </c:pt>
                <c:pt idx="137">
                  <c:v>2.99</c:v>
                </c:pt>
                <c:pt idx="138">
                  <c:v>2.91</c:v>
                </c:pt>
                <c:pt idx="139">
                  <c:v>2.93</c:v>
                </c:pt>
                <c:pt idx="140">
                  <c:v>2.86</c:v>
                </c:pt>
                <c:pt idx="141">
                  <c:v>2.87</c:v>
                </c:pt>
                <c:pt idx="142">
                  <c:v>2.9</c:v>
                </c:pt>
                <c:pt idx="143">
                  <c:v>2.88</c:v>
                </c:pt>
                <c:pt idx="144">
                  <c:v>2.87</c:v>
                </c:pt>
                <c:pt idx="145">
                  <c:v>2.81</c:v>
                </c:pt>
                <c:pt idx="146">
                  <c:v>2.8</c:v>
                </c:pt>
                <c:pt idx="147">
                  <c:v>2.81</c:v>
                </c:pt>
                <c:pt idx="148">
                  <c:v>2.78</c:v>
                </c:pt>
                <c:pt idx="149">
                  <c:v>2.84</c:v>
                </c:pt>
                <c:pt idx="150">
                  <c:v>2.72</c:v>
                </c:pt>
                <c:pt idx="151">
                  <c:v>2.72</c:v>
                </c:pt>
                <c:pt idx="152" formatCode="0.00_)">
                  <c:v>2.71</c:v>
                </c:pt>
                <c:pt idx="153" formatCode="0.00_)">
                  <c:v>2.71</c:v>
                </c:pt>
                <c:pt idx="154" formatCode="0.00_)">
                  <c:v>2.67</c:v>
                </c:pt>
                <c:pt idx="155" formatCode="0.00_)">
                  <c:v>2.66</c:v>
                </c:pt>
                <c:pt idx="156" formatCode="0.00_)">
                  <c:v>2.67</c:v>
                </c:pt>
                <c:pt idx="157">
                  <c:v>2.65</c:v>
                </c:pt>
                <c:pt idx="158">
                  <c:v>2.79</c:v>
                </c:pt>
                <c:pt idx="159">
                  <c:v>2.77</c:v>
                </c:pt>
                <c:pt idx="160">
                  <c:v>2.73</c:v>
                </c:pt>
                <c:pt idx="161">
                  <c:v>2.73</c:v>
                </c:pt>
                <c:pt idx="162">
                  <c:v>2.73</c:v>
                </c:pt>
                <c:pt idx="163">
                  <c:v>2.81</c:v>
                </c:pt>
                <c:pt idx="164">
                  <c:v>2.97</c:v>
                </c:pt>
                <c:pt idx="165">
                  <c:v>3.02</c:v>
                </c:pt>
                <c:pt idx="166">
                  <c:v>3.05</c:v>
                </c:pt>
                <c:pt idx="167">
                  <c:v>3.09</c:v>
                </c:pt>
                <c:pt idx="168">
                  <c:v>3.17</c:v>
                </c:pt>
                <c:pt idx="169">
                  <c:v>3.18</c:v>
                </c:pt>
                <c:pt idx="170">
                  <c:v>3.13</c:v>
                </c:pt>
                <c:pt idx="171">
                  <c:v>3.04</c:v>
                </c:pt>
                <c:pt idx="172">
                  <c:v>2.97</c:v>
                </c:pt>
                <c:pt idx="173" formatCode="0.00_)">
                  <c:v>2.98</c:v>
                </c:pt>
                <c:pt idx="174" formatCode="0.00_)">
                  <c:v>2.96</c:v>
                </c:pt>
                <c:pt idx="175" formatCode="0.00_)">
                  <c:v>2.94</c:v>
                </c:pt>
                <c:pt idx="176" formatCode="0.00_)">
                  <c:v>3</c:v>
                </c:pt>
                <c:pt idx="177" formatCode="0.00_)">
                  <c:v>2.95</c:v>
                </c:pt>
                <c:pt idx="178" formatCode="0.00_)">
                  <c:v>2.99</c:v>
                </c:pt>
                <c:pt idx="179" formatCode="0.00_)">
                  <c:v>2.96</c:v>
                </c:pt>
                <c:pt idx="180" formatCode="0.00_)">
                  <c:v>2.93</c:v>
                </c:pt>
                <c:pt idx="181" formatCode="0.00_)">
                  <c:v>3.02</c:v>
                </c:pt>
                <c:pt idx="182" formatCode="0.00_)">
                  <c:v>2.98</c:v>
                </c:pt>
                <c:pt idx="183" formatCode="0.00_)">
                  <c:v>2.9</c:v>
                </c:pt>
                <c:pt idx="184" formatCode="0.00_)">
                  <c:v>2.88</c:v>
                </c:pt>
                <c:pt idx="185" formatCode="0.00_)">
                  <c:v>2.78</c:v>
                </c:pt>
                <c:pt idx="186" formatCode="0.00_)">
                  <c:v>2.8</c:v>
                </c:pt>
                <c:pt idx="187" formatCode="0.00_)">
                  <c:v>2.77</c:v>
                </c:pt>
                <c:pt idx="188" formatCode="0.00_)">
                  <c:v>2.87</c:v>
                </c:pt>
                <c:pt idx="189" formatCode="0.00_)">
                  <c:v>2.86</c:v>
                </c:pt>
                <c:pt idx="190" formatCode="0.00_)">
                  <c:v>2.87</c:v>
                </c:pt>
                <c:pt idx="191" formatCode="0.00_)">
                  <c:v>2.87</c:v>
                </c:pt>
                <c:pt idx="192">
                  <c:v>2.88</c:v>
                </c:pt>
                <c:pt idx="193">
                  <c:v>2.86</c:v>
                </c:pt>
                <c:pt idx="194">
                  <c:v>2.88</c:v>
                </c:pt>
                <c:pt idx="195">
                  <c:v>3.01</c:v>
                </c:pt>
                <c:pt idx="196" formatCode="0.00_)">
                  <c:v>2.99</c:v>
                </c:pt>
                <c:pt idx="197" formatCode="0.00_)">
                  <c:v>3.05</c:v>
                </c:pt>
                <c:pt idx="198" formatCode="0.00_)">
                  <c:v>3.09</c:v>
                </c:pt>
                <c:pt idx="199" formatCode="0.00_)">
                  <c:v>3.14</c:v>
                </c:pt>
                <c:pt idx="200" formatCode="0.00_)">
                  <c:v>3.09</c:v>
                </c:pt>
                <c:pt idx="201">
                  <c:v>2.98</c:v>
                </c:pt>
                <c:pt idx="202">
                  <c:v>3.1</c:v>
                </c:pt>
                <c:pt idx="203">
                  <c:v>3.1</c:v>
                </c:pt>
                <c:pt idx="204">
                  <c:v>3.11</c:v>
                </c:pt>
                <c:pt idx="205">
                  <c:v>3.1</c:v>
                </c:pt>
                <c:pt idx="206">
                  <c:v>3.12</c:v>
                </c:pt>
                <c:pt idx="207">
                  <c:v>3.05</c:v>
                </c:pt>
                <c:pt idx="208">
                  <c:v>3.11</c:v>
                </c:pt>
                <c:pt idx="209">
                  <c:v>3.22</c:v>
                </c:pt>
                <c:pt idx="210">
                  <c:v>3.45</c:v>
                </c:pt>
                <c:pt idx="211">
                  <c:v>3.56</c:v>
                </c:pt>
              </c:numCache>
            </c:numRef>
          </c:val>
          <c:extLst>
            <c:ext xmlns:c16="http://schemas.microsoft.com/office/drawing/2014/chart" uri="{C3380CC4-5D6E-409C-BE32-E72D297353CC}">
              <c16:uniqueId val="{00000000-5F53-47C9-96FF-6B79C037F0AE}"/>
            </c:ext>
          </c:extLst>
        </c:ser>
        <c:dLbls>
          <c:showLegendKey val="0"/>
          <c:showVal val="0"/>
          <c:showCatName val="0"/>
          <c:showSerName val="0"/>
          <c:showPercent val="0"/>
          <c:showBubbleSize val="0"/>
        </c:dLbls>
        <c:axId val="1205961360"/>
        <c:axId val="822039184"/>
      </c:areaChart>
      <c:catAx>
        <c:axId val="1205961360"/>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en-US"/>
          </a:p>
        </c:txPr>
        <c:crossAx val="822039184"/>
        <c:crosses val="autoZero"/>
        <c:auto val="1"/>
        <c:lblAlgn val="ctr"/>
        <c:lblOffset val="100"/>
        <c:noMultiLvlLbl val="0"/>
      </c:catAx>
      <c:valAx>
        <c:axId val="822039184"/>
        <c:scaling>
          <c:orientation val="minMax"/>
          <c:max val="5"/>
          <c:min val="2.5"/>
        </c:scaling>
        <c:delete val="0"/>
        <c:axPos val="l"/>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20596136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990407673860911E-2"/>
          <c:y val="2.9322096570753277E-2"/>
          <c:w val="0.97152278177458029"/>
          <c:h val="0.89418294135121379"/>
        </c:manualLayout>
      </c:layout>
      <c:barChart>
        <c:barDir val="col"/>
        <c:grouping val="clustered"/>
        <c:varyColors val="0"/>
        <c:ser>
          <c:idx val="0"/>
          <c:order val="0"/>
          <c:tx>
            <c:strRef>
              <c:f>Sheet1!$B$1</c:f>
              <c:strCache>
                <c:ptCount val="1"/>
                <c:pt idx="0">
                  <c:v>Series 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1970s</c:v>
                </c:pt>
                <c:pt idx="1">
                  <c:v>1980s</c:v>
                </c:pt>
                <c:pt idx="2">
                  <c:v>1990s</c:v>
                </c:pt>
                <c:pt idx="3">
                  <c:v>2000s</c:v>
                </c:pt>
                <c:pt idx="4">
                  <c:v>2010s</c:v>
                </c:pt>
              </c:strCache>
            </c:strRef>
          </c:cat>
          <c:val>
            <c:numRef>
              <c:f>Sheet1!$B$2:$B$6</c:f>
              <c:numCache>
                <c:formatCode>0.00%</c:formatCode>
                <c:ptCount val="5"/>
                <c:pt idx="0">
                  <c:v>8.8599999999999998E-2</c:v>
                </c:pt>
                <c:pt idx="1">
                  <c:v>0.127</c:v>
                </c:pt>
                <c:pt idx="2">
                  <c:v>8.1199999999999994E-2</c:v>
                </c:pt>
                <c:pt idx="3">
                  <c:v>6.2689999999999996E-2</c:v>
                </c:pt>
                <c:pt idx="4">
                  <c:v>4.0899999999999999E-2</c:v>
                </c:pt>
              </c:numCache>
            </c:numRef>
          </c:val>
          <c:extLst>
            <c:ext xmlns:c16="http://schemas.microsoft.com/office/drawing/2014/chart" uri="{C3380CC4-5D6E-409C-BE32-E72D297353CC}">
              <c16:uniqueId val="{00000000-FF99-4AA5-9B9A-AF1306DA9ABE}"/>
            </c:ext>
          </c:extLst>
        </c:ser>
        <c:dLbls>
          <c:showLegendKey val="0"/>
          <c:showVal val="0"/>
          <c:showCatName val="0"/>
          <c:showSerName val="0"/>
          <c:showPercent val="0"/>
          <c:showBubbleSize val="0"/>
        </c:dLbls>
        <c:gapWidth val="50"/>
        <c:overlap val="-27"/>
        <c:axId val="1111609535"/>
        <c:axId val="1111604127"/>
      </c:barChart>
      <c:catAx>
        <c:axId val="1111609535"/>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11604127"/>
        <c:crosses val="autoZero"/>
        <c:auto val="1"/>
        <c:lblAlgn val="ctr"/>
        <c:lblOffset val="100"/>
        <c:noMultiLvlLbl val="0"/>
      </c:catAx>
      <c:valAx>
        <c:axId val="1111604127"/>
        <c:scaling>
          <c:orientation val="minMax"/>
        </c:scaling>
        <c:delete val="1"/>
        <c:axPos val="l"/>
        <c:numFmt formatCode="0.00%" sourceLinked="1"/>
        <c:majorTickMark val="out"/>
        <c:minorTickMark val="none"/>
        <c:tickLblPos val="nextTo"/>
        <c:crossAx val="11116095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28501550942496E-2"/>
          <c:y val="2.8624057731671485E-2"/>
          <c:w val="0.93774433309472693"/>
          <c:h val="0.82611612311008475"/>
        </c:manualLayout>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632-48F5-B81A-2ECC99595DD9}"/>
                </c:ext>
              </c:extLst>
            </c:dLbl>
            <c:dLbl>
              <c:idx val="3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632-48F5-B81A-2ECC99595DD9}"/>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Sheet1!$A$2:$A$34</c:f>
              <c:numCache>
                <c:formatCode>m/d/yyyy</c:formatCode>
                <c:ptCount val="33"/>
                <c:pt idx="0">
                  <c:v>44531</c:v>
                </c:pt>
                <c:pt idx="1">
                  <c:v>44532</c:v>
                </c:pt>
                <c:pt idx="2">
                  <c:v>44533</c:v>
                </c:pt>
                <c:pt idx="3">
                  <c:v>44536</c:v>
                </c:pt>
                <c:pt idx="4">
                  <c:v>44537</c:v>
                </c:pt>
                <c:pt idx="5">
                  <c:v>44538</c:v>
                </c:pt>
                <c:pt idx="6">
                  <c:v>44539</c:v>
                </c:pt>
                <c:pt idx="7">
                  <c:v>44540</c:v>
                </c:pt>
                <c:pt idx="8">
                  <c:v>44543</c:v>
                </c:pt>
                <c:pt idx="9">
                  <c:v>44544</c:v>
                </c:pt>
                <c:pt idx="10">
                  <c:v>44545</c:v>
                </c:pt>
                <c:pt idx="11">
                  <c:v>44546</c:v>
                </c:pt>
                <c:pt idx="12">
                  <c:v>44547</c:v>
                </c:pt>
                <c:pt idx="13">
                  <c:v>44550</c:v>
                </c:pt>
                <c:pt idx="14">
                  <c:v>44551</c:v>
                </c:pt>
                <c:pt idx="15">
                  <c:v>44552</c:v>
                </c:pt>
                <c:pt idx="16">
                  <c:v>44553</c:v>
                </c:pt>
                <c:pt idx="17">
                  <c:v>44557</c:v>
                </c:pt>
                <c:pt idx="18">
                  <c:v>44558</c:v>
                </c:pt>
                <c:pt idx="19">
                  <c:v>44559</c:v>
                </c:pt>
                <c:pt idx="20">
                  <c:v>44560</c:v>
                </c:pt>
                <c:pt idx="21">
                  <c:v>44561</c:v>
                </c:pt>
                <c:pt idx="22">
                  <c:v>44564</c:v>
                </c:pt>
                <c:pt idx="23">
                  <c:v>44565</c:v>
                </c:pt>
                <c:pt idx="24">
                  <c:v>44566</c:v>
                </c:pt>
                <c:pt idx="25">
                  <c:v>44567</c:v>
                </c:pt>
                <c:pt idx="26">
                  <c:v>44568</c:v>
                </c:pt>
                <c:pt idx="27">
                  <c:v>44571</c:v>
                </c:pt>
                <c:pt idx="28">
                  <c:v>44572</c:v>
                </c:pt>
                <c:pt idx="29">
                  <c:v>44573</c:v>
                </c:pt>
                <c:pt idx="30">
                  <c:v>44574</c:v>
                </c:pt>
                <c:pt idx="31">
                  <c:v>44575</c:v>
                </c:pt>
                <c:pt idx="32">
                  <c:v>44579</c:v>
                </c:pt>
              </c:numCache>
            </c:numRef>
          </c:cat>
          <c:val>
            <c:numRef>
              <c:f>Sheet1!$B$2:$B$34</c:f>
              <c:numCache>
                <c:formatCode>General</c:formatCode>
                <c:ptCount val="33"/>
                <c:pt idx="0">
                  <c:v>1.43</c:v>
                </c:pt>
                <c:pt idx="1">
                  <c:v>1.44</c:v>
                </c:pt>
                <c:pt idx="2">
                  <c:v>1.35</c:v>
                </c:pt>
                <c:pt idx="3">
                  <c:v>1.43</c:v>
                </c:pt>
                <c:pt idx="4">
                  <c:v>1.48</c:v>
                </c:pt>
                <c:pt idx="5">
                  <c:v>1.52</c:v>
                </c:pt>
                <c:pt idx="6">
                  <c:v>1.49</c:v>
                </c:pt>
                <c:pt idx="7">
                  <c:v>1.48</c:v>
                </c:pt>
                <c:pt idx="8">
                  <c:v>1.42</c:v>
                </c:pt>
                <c:pt idx="9">
                  <c:v>1.44</c:v>
                </c:pt>
                <c:pt idx="10">
                  <c:v>1.47</c:v>
                </c:pt>
                <c:pt idx="11">
                  <c:v>1.44</c:v>
                </c:pt>
                <c:pt idx="12">
                  <c:v>1.41</c:v>
                </c:pt>
                <c:pt idx="13">
                  <c:v>1.43</c:v>
                </c:pt>
                <c:pt idx="14">
                  <c:v>1.48</c:v>
                </c:pt>
                <c:pt idx="15">
                  <c:v>1.46</c:v>
                </c:pt>
                <c:pt idx="16">
                  <c:v>1.5</c:v>
                </c:pt>
                <c:pt idx="17">
                  <c:v>1.48</c:v>
                </c:pt>
                <c:pt idx="18">
                  <c:v>1.49</c:v>
                </c:pt>
                <c:pt idx="19">
                  <c:v>1.55</c:v>
                </c:pt>
                <c:pt idx="20">
                  <c:v>1.52</c:v>
                </c:pt>
                <c:pt idx="21">
                  <c:v>1.52</c:v>
                </c:pt>
                <c:pt idx="22">
                  <c:v>1.63</c:v>
                </c:pt>
                <c:pt idx="23">
                  <c:v>1.66</c:v>
                </c:pt>
                <c:pt idx="24">
                  <c:v>1.71</c:v>
                </c:pt>
                <c:pt idx="25">
                  <c:v>1.73</c:v>
                </c:pt>
                <c:pt idx="26">
                  <c:v>1.76</c:v>
                </c:pt>
                <c:pt idx="27">
                  <c:v>1.78</c:v>
                </c:pt>
                <c:pt idx="28">
                  <c:v>1.75</c:v>
                </c:pt>
                <c:pt idx="29">
                  <c:v>1.74</c:v>
                </c:pt>
                <c:pt idx="30">
                  <c:v>1.7</c:v>
                </c:pt>
                <c:pt idx="31">
                  <c:v>1.78</c:v>
                </c:pt>
                <c:pt idx="32">
                  <c:v>1.87</c:v>
                </c:pt>
              </c:numCache>
            </c:numRef>
          </c:val>
          <c:smooth val="0"/>
          <c:extLst>
            <c:ext xmlns:c16="http://schemas.microsoft.com/office/drawing/2014/chart" uri="{C3380CC4-5D6E-409C-BE32-E72D297353CC}">
              <c16:uniqueId val="{00000000-A632-48F5-B81A-2ECC99595DD9}"/>
            </c:ext>
          </c:extLst>
        </c:ser>
        <c:dLbls>
          <c:showLegendKey val="0"/>
          <c:showVal val="0"/>
          <c:showCatName val="0"/>
          <c:showSerName val="0"/>
          <c:showPercent val="0"/>
          <c:showBubbleSize val="0"/>
        </c:dLbls>
        <c:smooth val="0"/>
        <c:axId val="1846471824"/>
        <c:axId val="1846485136"/>
      </c:lineChart>
      <c:dateAx>
        <c:axId val="1846471824"/>
        <c:scaling>
          <c:orientation val="minMax"/>
        </c:scaling>
        <c:delete val="0"/>
        <c:axPos val="b"/>
        <c:numFmt formatCode="m/d/yyyy"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846485136"/>
        <c:crosses val="autoZero"/>
        <c:auto val="1"/>
        <c:lblOffset val="100"/>
        <c:baseTimeUnit val="days"/>
      </c:dateAx>
      <c:valAx>
        <c:axId val="1846485136"/>
        <c:scaling>
          <c:orientation val="minMax"/>
          <c:min val="1.3"/>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846471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604843641576108E-2"/>
          <c:y val="2.7313335743599735E-2"/>
          <c:w val="0.91232307460715434"/>
          <c:h val="0.90105681766398182"/>
        </c:manualLayout>
      </c:layout>
      <c:lineChart>
        <c:grouping val="standard"/>
        <c:varyColors val="0"/>
        <c:ser>
          <c:idx val="0"/>
          <c:order val="0"/>
          <c:tx>
            <c:strRef>
              <c:f>Sheet1!$B$1</c:f>
              <c:strCache>
                <c:ptCount val="1"/>
                <c:pt idx="0">
                  <c:v> 10 Year Treasury Rate</c:v>
                </c:pt>
              </c:strCache>
            </c:strRef>
          </c:tx>
          <c:spPr>
            <a:ln w="28575" cap="rnd">
              <a:solidFill>
                <a:schemeClr val="accent1"/>
              </a:solidFill>
              <a:round/>
            </a:ln>
            <a:effectLst/>
          </c:spPr>
          <c:marker>
            <c:symbol val="none"/>
          </c:marker>
          <c:cat>
            <c:numRef>
              <c:f>Sheet1!$A$2:$A$51</c:f>
              <c:numCache>
                <c:formatCode>General</c:formatCode>
                <c:ptCount val="50"/>
                <c:pt idx="0">
                  <c:v>1972</c:v>
                </c:pt>
                <c:pt idx="8">
                  <c:v>1980</c:v>
                </c:pt>
                <c:pt idx="18">
                  <c:v>1990</c:v>
                </c:pt>
                <c:pt idx="28">
                  <c:v>2000</c:v>
                </c:pt>
                <c:pt idx="38">
                  <c:v>2010</c:v>
                </c:pt>
                <c:pt idx="49">
                  <c:v>2021</c:v>
                </c:pt>
              </c:numCache>
            </c:numRef>
          </c:cat>
          <c:val>
            <c:numRef>
              <c:f>Sheet1!$B$2:$B$51</c:f>
              <c:numCache>
                <c:formatCode>General</c:formatCode>
                <c:ptCount val="50"/>
                <c:pt idx="0">
                  <c:v>5.94</c:v>
                </c:pt>
                <c:pt idx="1">
                  <c:v>6.43</c:v>
                </c:pt>
                <c:pt idx="2">
                  <c:v>6.94</c:v>
                </c:pt>
                <c:pt idx="3">
                  <c:v>7.42</c:v>
                </c:pt>
                <c:pt idx="4">
                  <c:v>7.77</c:v>
                </c:pt>
                <c:pt idx="5">
                  <c:v>6.84</c:v>
                </c:pt>
                <c:pt idx="6">
                  <c:v>7.83</c:v>
                </c:pt>
                <c:pt idx="7">
                  <c:v>9.18</c:v>
                </c:pt>
                <c:pt idx="8">
                  <c:v>10.5</c:v>
                </c:pt>
                <c:pt idx="9">
                  <c:v>12.42</c:v>
                </c:pt>
                <c:pt idx="10">
                  <c:v>14.19</c:v>
                </c:pt>
                <c:pt idx="11">
                  <c:v>10.32</c:v>
                </c:pt>
                <c:pt idx="12">
                  <c:v>11.86</c:v>
                </c:pt>
                <c:pt idx="13">
                  <c:v>11.7</c:v>
                </c:pt>
                <c:pt idx="14">
                  <c:v>9.0399999999999991</c:v>
                </c:pt>
                <c:pt idx="15">
                  <c:v>7.18</c:v>
                </c:pt>
                <c:pt idx="16">
                  <c:v>8.83</c:v>
                </c:pt>
                <c:pt idx="17">
                  <c:v>9.23</c:v>
                </c:pt>
                <c:pt idx="18">
                  <c:v>7.94</c:v>
                </c:pt>
                <c:pt idx="19">
                  <c:v>7.97</c:v>
                </c:pt>
                <c:pt idx="20">
                  <c:v>6.78</c:v>
                </c:pt>
                <c:pt idx="21">
                  <c:v>6.66</c:v>
                </c:pt>
                <c:pt idx="22">
                  <c:v>5.92</c:v>
                </c:pt>
                <c:pt idx="23">
                  <c:v>7.88</c:v>
                </c:pt>
                <c:pt idx="24">
                  <c:v>5.6</c:v>
                </c:pt>
                <c:pt idx="25">
                  <c:v>6.54</c:v>
                </c:pt>
                <c:pt idx="26">
                  <c:v>5.67</c:v>
                </c:pt>
                <c:pt idx="27">
                  <c:v>4.6900000000000004</c:v>
                </c:pt>
                <c:pt idx="28">
                  <c:v>6.58</c:v>
                </c:pt>
                <c:pt idx="29">
                  <c:v>4.92</c:v>
                </c:pt>
                <c:pt idx="30">
                  <c:v>5.2</c:v>
                </c:pt>
                <c:pt idx="31">
                  <c:v>4.07</c:v>
                </c:pt>
                <c:pt idx="32">
                  <c:v>4.38</c:v>
                </c:pt>
                <c:pt idx="33">
                  <c:v>4.2300000000000004</c:v>
                </c:pt>
                <c:pt idx="34">
                  <c:v>4.37</c:v>
                </c:pt>
                <c:pt idx="35">
                  <c:v>4.68</c:v>
                </c:pt>
                <c:pt idx="36">
                  <c:v>3.91</c:v>
                </c:pt>
                <c:pt idx="37">
                  <c:v>2.46</c:v>
                </c:pt>
                <c:pt idx="38">
                  <c:v>3.85</c:v>
                </c:pt>
                <c:pt idx="39">
                  <c:v>3.36</c:v>
                </c:pt>
                <c:pt idx="40">
                  <c:v>1.97</c:v>
                </c:pt>
                <c:pt idx="41">
                  <c:v>1.86</c:v>
                </c:pt>
                <c:pt idx="42">
                  <c:v>3</c:v>
                </c:pt>
                <c:pt idx="43">
                  <c:v>2.12</c:v>
                </c:pt>
                <c:pt idx="44">
                  <c:v>2.2400000000000002</c:v>
                </c:pt>
                <c:pt idx="45">
                  <c:v>2.44</c:v>
                </c:pt>
                <c:pt idx="46">
                  <c:v>2.46</c:v>
                </c:pt>
                <c:pt idx="47">
                  <c:v>2.66</c:v>
                </c:pt>
                <c:pt idx="48">
                  <c:v>1.52</c:v>
                </c:pt>
              </c:numCache>
            </c:numRef>
          </c:val>
          <c:smooth val="1"/>
          <c:extLst>
            <c:ext xmlns:c16="http://schemas.microsoft.com/office/drawing/2014/chart" uri="{C3380CC4-5D6E-409C-BE32-E72D297353CC}">
              <c16:uniqueId val="{00000000-C6B9-4CD2-95C0-B99643A47BFB}"/>
            </c:ext>
          </c:extLst>
        </c:ser>
        <c:ser>
          <c:idx val="1"/>
          <c:order val="1"/>
          <c:tx>
            <c:strRef>
              <c:f>Sheet1!$C$1</c:f>
              <c:strCache>
                <c:ptCount val="1"/>
                <c:pt idx="0">
                  <c:v> 30 Year Fixed Mortgage Rate</c:v>
                </c:pt>
              </c:strCache>
            </c:strRef>
          </c:tx>
          <c:spPr>
            <a:ln w="28575" cap="rnd">
              <a:solidFill>
                <a:schemeClr val="accent2"/>
              </a:solidFill>
              <a:round/>
            </a:ln>
            <a:effectLst/>
          </c:spPr>
          <c:marker>
            <c:symbol val="none"/>
          </c:marker>
          <c:cat>
            <c:numRef>
              <c:f>Sheet1!$A$2:$A$51</c:f>
              <c:numCache>
                <c:formatCode>General</c:formatCode>
                <c:ptCount val="50"/>
                <c:pt idx="0">
                  <c:v>1972</c:v>
                </c:pt>
                <c:pt idx="8">
                  <c:v>1980</c:v>
                </c:pt>
                <c:pt idx="18">
                  <c:v>1990</c:v>
                </c:pt>
                <c:pt idx="28">
                  <c:v>2000</c:v>
                </c:pt>
                <c:pt idx="38">
                  <c:v>2010</c:v>
                </c:pt>
                <c:pt idx="49">
                  <c:v>2021</c:v>
                </c:pt>
              </c:numCache>
            </c:numRef>
          </c:cat>
          <c:val>
            <c:numRef>
              <c:f>Sheet1!$C$2:$C$51</c:f>
              <c:numCache>
                <c:formatCode>General</c:formatCode>
                <c:ptCount val="50"/>
                <c:pt idx="0">
                  <c:v>7.44</c:v>
                </c:pt>
                <c:pt idx="1">
                  <c:v>7.44</c:v>
                </c:pt>
                <c:pt idx="2">
                  <c:v>8.5399999999999991</c:v>
                </c:pt>
                <c:pt idx="3">
                  <c:v>9.43</c:v>
                </c:pt>
                <c:pt idx="4">
                  <c:v>9.02</c:v>
                </c:pt>
                <c:pt idx="5">
                  <c:v>8.7200000000000006</c:v>
                </c:pt>
                <c:pt idx="6">
                  <c:v>9.01</c:v>
                </c:pt>
                <c:pt idx="7">
                  <c:v>10.39</c:v>
                </c:pt>
                <c:pt idx="8">
                  <c:v>12.88</c:v>
                </c:pt>
                <c:pt idx="9">
                  <c:v>14.9</c:v>
                </c:pt>
                <c:pt idx="10">
                  <c:v>17.48</c:v>
                </c:pt>
                <c:pt idx="11">
                  <c:v>13.25</c:v>
                </c:pt>
                <c:pt idx="12">
                  <c:v>13.37</c:v>
                </c:pt>
                <c:pt idx="13">
                  <c:v>13.08</c:v>
                </c:pt>
                <c:pt idx="14">
                  <c:v>10.89</c:v>
                </c:pt>
                <c:pt idx="15">
                  <c:v>9.1999999999999993</c:v>
                </c:pt>
                <c:pt idx="16">
                  <c:v>10.38</c:v>
                </c:pt>
                <c:pt idx="17">
                  <c:v>10.73</c:v>
                </c:pt>
                <c:pt idx="18">
                  <c:v>9.9</c:v>
                </c:pt>
                <c:pt idx="19">
                  <c:v>9.64</c:v>
                </c:pt>
                <c:pt idx="20">
                  <c:v>8.43</c:v>
                </c:pt>
                <c:pt idx="21">
                  <c:v>7.99</c:v>
                </c:pt>
                <c:pt idx="22">
                  <c:v>7.07</c:v>
                </c:pt>
                <c:pt idx="23">
                  <c:v>9.15</c:v>
                </c:pt>
                <c:pt idx="24">
                  <c:v>7.03</c:v>
                </c:pt>
                <c:pt idx="25">
                  <c:v>7.82</c:v>
                </c:pt>
                <c:pt idx="26">
                  <c:v>6.99</c:v>
                </c:pt>
                <c:pt idx="27">
                  <c:v>6.79</c:v>
                </c:pt>
                <c:pt idx="28">
                  <c:v>8.2100000000000009</c:v>
                </c:pt>
                <c:pt idx="29">
                  <c:v>7.03</c:v>
                </c:pt>
                <c:pt idx="30">
                  <c:v>7</c:v>
                </c:pt>
                <c:pt idx="31">
                  <c:v>5.92</c:v>
                </c:pt>
                <c:pt idx="32">
                  <c:v>5.71</c:v>
                </c:pt>
                <c:pt idx="33">
                  <c:v>5.71</c:v>
                </c:pt>
                <c:pt idx="34">
                  <c:v>6.15</c:v>
                </c:pt>
                <c:pt idx="35">
                  <c:v>6.22</c:v>
                </c:pt>
                <c:pt idx="36">
                  <c:v>5.76</c:v>
                </c:pt>
                <c:pt idx="37">
                  <c:v>5.05</c:v>
                </c:pt>
                <c:pt idx="38">
                  <c:v>5.03</c:v>
                </c:pt>
                <c:pt idx="39">
                  <c:v>4.76</c:v>
                </c:pt>
                <c:pt idx="40">
                  <c:v>3.92</c:v>
                </c:pt>
                <c:pt idx="41">
                  <c:v>3.41</c:v>
                </c:pt>
                <c:pt idx="42">
                  <c:v>4.43</c:v>
                </c:pt>
                <c:pt idx="43">
                  <c:v>3.67</c:v>
                </c:pt>
                <c:pt idx="44">
                  <c:v>3.87</c:v>
                </c:pt>
                <c:pt idx="45">
                  <c:v>4.1500000000000004</c:v>
                </c:pt>
                <c:pt idx="46">
                  <c:v>4.03</c:v>
                </c:pt>
                <c:pt idx="47">
                  <c:v>4.46</c:v>
                </c:pt>
                <c:pt idx="48">
                  <c:v>2.67</c:v>
                </c:pt>
              </c:numCache>
            </c:numRef>
          </c:val>
          <c:smooth val="1"/>
          <c:extLst>
            <c:ext xmlns:c16="http://schemas.microsoft.com/office/drawing/2014/chart" uri="{C3380CC4-5D6E-409C-BE32-E72D297353CC}">
              <c16:uniqueId val="{00000001-C6B9-4CD2-95C0-B99643A47BFB}"/>
            </c:ext>
          </c:extLst>
        </c:ser>
        <c:dLbls>
          <c:showLegendKey val="0"/>
          <c:showVal val="0"/>
          <c:showCatName val="0"/>
          <c:showSerName val="0"/>
          <c:showPercent val="0"/>
          <c:showBubbleSize val="0"/>
        </c:dLbls>
        <c:smooth val="0"/>
        <c:axId val="284029407"/>
        <c:axId val="291979775"/>
      </c:lineChart>
      <c:catAx>
        <c:axId val="284029407"/>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1979775"/>
        <c:crosses val="autoZero"/>
        <c:auto val="1"/>
        <c:lblAlgn val="ctr"/>
        <c:lblOffset val="100"/>
        <c:noMultiLvlLbl val="0"/>
      </c:catAx>
      <c:valAx>
        <c:axId val="291979775"/>
        <c:scaling>
          <c:orientation val="minMax"/>
          <c:max val="18"/>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4029407"/>
        <c:crosses val="autoZero"/>
        <c:crossBetween val="between"/>
      </c:valAx>
      <c:spPr>
        <a:noFill/>
        <a:ln>
          <a:noFill/>
        </a:ln>
        <a:effectLst/>
      </c:spPr>
    </c:plotArea>
    <c:legend>
      <c:legendPos val="b"/>
      <c:layout>
        <c:manualLayout>
          <c:xMode val="edge"/>
          <c:yMode val="edge"/>
          <c:x val="0.57702813552050336"/>
          <c:y val="5.7744094288494141E-2"/>
          <c:w val="0.3912767079055367"/>
          <c:h val="0.11258738605021007"/>
        </c:manualLayout>
      </c:layout>
      <c:overlay val="0"/>
      <c:spPr>
        <a:solidFill>
          <a:schemeClr val="bg1"/>
        </a:solid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79302501895376E-2"/>
          <c:y val="2.8563927582980563E-2"/>
          <c:w val="0.96664139499620927"/>
          <c:h val="0.87817495109168586"/>
        </c:manualLayout>
      </c:layout>
      <c:barChart>
        <c:barDir val="col"/>
        <c:grouping val="clustered"/>
        <c:varyColors val="0"/>
        <c:ser>
          <c:idx val="0"/>
          <c:order val="0"/>
          <c:tx>
            <c:strRef>
              <c:f>Sheet1!$B$1</c:f>
              <c:strCache>
                <c:ptCount val="1"/>
                <c:pt idx="0">
                  <c:v>Inflation Rate</c:v>
                </c:pt>
              </c:strCache>
            </c:strRef>
          </c:tx>
          <c:spPr>
            <a:solidFill>
              <a:schemeClr val="accent1"/>
            </a:solidFill>
            <a:ln>
              <a:noFill/>
            </a:ln>
            <a:effectLst/>
          </c:spPr>
          <c:invertIfNegative val="0"/>
          <c:dPt>
            <c:idx val="6"/>
            <c:invertIfNegative val="0"/>
            <c:bubble3D val="0"/>
            <c:spPr>
              <a:solidFill>
                <a:srgbClr val="14AEEF"/>
              </a:solidFill>
              <a:ln>
                <a:noFill/>
              </a:ln>
              <a:effectLst/>
            </c:spPr>
            <c:extLst>
              <c:ext xmlns:c16="http://schemas.microsoft.com/office/drawing/2014/chart" uri="{C3380CC4-5D6E-409C-BE32-E72D297353CC}">
                <c16:uniqueId val="{00000000-9D5E-4CFB-B6CB-6C9E89B757E4}"/>
              </c:ext>
            </c:extLst>
          </c:dPt>
          <c:dLbls>
            <c:dLbl>
              <c:idx val="6"/>
              <c:layout>
                <c:manualLayout>
                  <c:x val="3.032600454889957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D5E-4CFB-B6CB-6C9E89B757E4}"/>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1970s</c:v>
                </c:pt>
                <c:pt idx="1">
                  <c:v>1980s</c:v>
                </c:pt>
                <c:pt idx="2">
                  <c:v>1990s</c:v>
                </c:pt>
                <c:pt idx="3">
                  <c:v>2000s</c:v>
                </c:pt>
                <c:pt idx="4">
                  <c:v>2010s</c:v>
                </c:pt>
                <c:pt idx="5">
                  <c:v>2020</c:v>
                </c:pt>
                <c:pt idx="6">
                  <c:v>2021</c:v>
                </c:pt>
              </c:strCache>
            </c:strRef>
          </c:cat>
          <c:val>
            <c:numRef>
              <c:f>Sheet1!$B$2:$B$8</c:f>
              <c:numCache>
                <c:formatCode>0.0%</c:formatCode>
                <c:ptCount val="7"/>
                <c:pt idx="0">
                  <c:v>7.0999999999999994E-2</c:v>
                </c:pt>
                <c:pt idx="1">
                  <c:v>5.6000000000000001E-2</c:v>
                </c:pt>
                <c:pt idx="2" formatCode="0%">
                  <c:v>0.03</c:v>
                </c:pt>
                <c:pt idx="3">
                  <c:v>2.5999999999999999E-2</c:v>
                </c:pt>
                <c:pt idx="4">
                  <c:v>1.7999999999999999E-2</c:v>
                </c:pt>
                <c:pt idx="5">
                  <c:v>1.4E-2</c:v>
                </c:pt>
                <c:pt idx="6">
                  <c:v>6.8000000000000005E-2</c:v>
                </c:pt>
              </c:numCache>
            </c:numRef>
          </c:val>
          <c:extLst>
            <c:ext xmlns:c16="http://schemas.microsoft.com/office/drawing/2014/chart" uri="{C3380CC4-5D6E-409C-BE32-E72D297353CC}">
              <c16:uniqueId val="{00000000-65B3-4466-9260-055957771AFB}"/>
            </c:ext>
          </c:extLst>
        </c:ser>
        <c:ser>
          <c:idx val="1"/>
          <c:order val="1"/>
          <c:tx>
            <c:strRef>
              <c:f>Sheet1!$C$1</c:f>
              <c:strCache>
                <c:ptCount val="1"/>
                <c:pt idx="0">
                  <c:v>Home Price Appreciation</c:v>
                </c:pt>
              </c:strCache>
            </c:strRef>
          </c:tx>
          <c:spPr>
            <a:solidFill>
              <a:schemeClr val="accent2"/>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1970s</c:v>
                </c:pt>
                <c:pt idx="1">
                  <c:v>1980s</c:v>
                </c:pt>
                <c:pt idx="2">
                  <c:v>1990s</c:v>
                </c:pt>
                <c:pt idx="3">
                  <c:v>2000s</c:v>
                </c:pt>
                <c:pt idx="4">
                  <c:v>2010s</c:v>
                </c:pt>
                <c:pt idx="5">
                  <c:v>2020</c:v>
                </c:pt>
                <c:pt idx="6">
                  <c:v>2021</c:v>
                </c:pt>
              </c:strCache>
            </c:strRef>
          </c:cat>
          <c:val>
            <c:numRef>
              <c:f>Sheet1!$C$2:$C$8</c:f>
              <c:numCache>
                <c:formatCode>0.0%</c:formatCode>
                <c:ptCount val="7"/>
                <c:pt idx="0">
                  <c:v>9.9000000000000005E-2</c:v>
                </c:pt>
                <c:pt idx="1">
                  <c:v>5.5E-2</c:v>
                </c:pt>
                <c:pt idx="2" formatCode="0%">
                  <c:v>4.1000000000000002E-2</c:v>
                </c:pt>
                <c:pt idx="3">
                  <c:v>2.3E-2</c:v>
                </c:pt>
                <c:pt idx="4">
                  <c:v>4.9000000000000002E-2</c:v>
                </c:pt>
                <c:pt idx="5">
                  <c:v>9.1999999999999998E-2</c:v>
                </c:pt>
                <c:pt idx="6" formatCode="0%">
                  <c:v>0.18</c:v>
                </c:pt>
              </c:numCache>
            </c:numRef>
          </c:val>
          <c:extLst>
            <c:ext xmlns:c16="http://schemas.microsoft.com/office/drawing/2014/chart" uri="{C3380CC4-5D6E-409C-BE32-E72D297353CC}">
              <c16:uniqueId val="{00000001-65B3-4466-9260-055957771AFB}"/>
            </c:ext>
          </c:extLst>
        </c:ser>
        <c:dLbls>
          <c:showLegendKey val="0"/>
          <c:showVal val="0"/>
          <c:showCatName val="0"/>
          <c:showSerName val="0"/>
          <c:showPercent val="0"/>
          <c:showBubbleSize val="0"/>
        </c:dLbls>
        <c:gapWidth val="40"/>
        <c:axId val="1982597487"/>
        <c:axId val="1982598319"/>
      </c:barChart>
      <c:catAx>
        <c:axId val="1982597487"/>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982598319"/>
        <c:crosses val="autoZero"/>
        <c:auto val="1"/>
        <c:lblAlgn val="ctr"/>
        <c:lblOffset val="100"/>
        <c:noMultiLvlLbl val="0"/>
      </c:catAx>
      <c:valAx>
        <c:axId val="1982598319"/>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982597487"/>
        <c:crosses val="autoZero"/>
        <c:crossBetween val="between"/>
      </c:valAx>
      <c:spPr>
        <a:noFill/>
        <a:ln>
          <a:noFill/>
        </a:ln>
        <a:effectLst/>
      </c:spPr>
    </c:plotArea>
    <c:legend>
      <c:legendPos val="b"/>
      <c:layout>
        <c:manualLayout>
          <c:xMode val="edge"/>
          <c:yMode val="edge"/>
          <c:x val="8.6823112236065255E-4"/>
          <c:y val="2.3078508476350623E-2"/>
          <c:w val="0.58886247634511946"/>
          <c:h val="0.1070793557842669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949892627057976E-2"/>
          <c:y val="3.0861431134400909E-2"/>
          <c:w val="0.8963834407062754"/>
          <c:h val="0.95148266924760283"/>
        </c:manualLayout>
      </c:layout>
      <c:lineChart>
        <c:grouping val="standard"/>
        <c:varyColors val="0"/>
        <c:ser>
          <c:idx val="0"/>
          <c:order val="0"/>
          <c:tx>
            <c:strRef>
              <c:f>Sheet1!$B$1</c:f>
              <c:strCache>
                <c:ptCount val="1"/>
                <c:pt idx="0">
                  <c:v> Core Inflation Rate</c:v>
                </c:pt>
              </c:strCache>
            </c:strRef>
          </c:tx>
          <c:spPr>
            <a:ln w="38100" cap="rnd">
              <a:solidFill>
                <a:schemeClr val="accent1"/>
              </a:solidFill>
              <a:round/>
            </a:ln>
            <a:effectLst/>
          </c:spPr>
          <c:marker>
            <c:symbol val="none"/>
          </c:marker>
          <c:cat>
            <c:numRef>
              <c:f>Sheet1!$A$2:$A$49</c:f>
              <c:numCache>
                <c:formatCode>General</c:formatCode>
                <c:ptCount val="48"/>
                <c:pt idx="0">
                  <c:v>1973</c:v>
                </c:pt>
                <c:pt idx="1">
                  <c:v>1974</c:v>
                </c:pt>
                <c:pt idx="2">
                  <c:v>1975</c:v>
                </c:pt>
                <c:pt idx="3">
                  <c:v>1976</c:v>
                </c:pt>
                <c:pt idx="4">
                  <c:v>1977</c:v>
                </c:pt>
                <c:pt idx="5">
                  <c:v>1978</c:v>
                </c:pt>
                <c:pt idx="6">
                  <c:v>1979</c:v>
                </c:pt>
                <c:pt idx="7">
                  <c:v>1980</c:v>
                </c:pt>
                <c:pt idx="8">
                  <c:v>1981</c:v>
                </c:pt>
                <c:pt idx="9">
                  <c:v>1982</c:v>
                </c:pt>
                <c:pt idx="10">
                  <c:v>1983</c:v>
                </c:pt>
                <c:pt idx="11">
                  <c:v>1984</c:v>
                </c:pt>
                <c:pt idx="12">
                  <c:v>1985</c:v>
                </c:pt>
                <c:pt idx="13">
                  <c:v>1986</c:v>
                </c:pt>
                <c:pt idx="14">
                  <c:v>1987</c:v>
                </c:pt>
                <c:pt idx="15">
                  <c:v>1988</c:v>
                </c:pt>
                <c:pt idx="16">
                  <c:v>1989</c:v>
                </c:pt>
                <c:pt idx="17">
                  <c:v>1990</c:v>
                </c:pt>
                <c:pt idx="18">
                  <c:v>1991</c:v>
                </c:pt>
                <c:pt idx="19">
                  <c:v>1992</c:v>
                </c:pt>
                <c:pt idx="20">
                  <c:v>1993</c:v>
                </c:pt>
                <c:pt idx="21">
                  <c:v>1994</c:v>
                </c:pt>
                <c:pt idx="22">
                  <c:v>1995</c:v>
                </c:pt>
                <c:pt idx="23">
                  <c:v>1996</c:v>
                </c:pt>
                <c:pt idx="24">
                  <c:v>1997</c:v>
                </c:pt>
                <c:pt idx="25">
                  <c:v>1998</c:v>
                </c:pt>
                <c:pt idx="26">
                  <c:v>1999</c:v>
                </c:pt>
                <c:pt idx="27">
                  <c:v>2000</c:v>
                </c:pt>
                <c:pt idx="28">
                  <c:v>2001</c:v>
                </c:pt>
                <c:pt idx="29">
                  <c:v>2002</c:v>
                </c:pt>
                <c:pt idx="30">
                  <c:v>2003</c:v>
                </c:pt>
                <c:pt idx="31">
                  <c:v>2004</c:v>
                </c:pt>
                <c:pt idx="32">
                  <c:v>2005</c:v>
                </c:pt>
                <c:pt idx="33">
                  <c:v>2006</c:v>
                </c:pt>
                <c:pt idx="34">
                  <c:v>2007</c:v>
                </c:pt>
                <c:pt idx="35">
                  <c:v>2008</c:v>
                </c:pt>
                <c:pt idx="36">
                  <c:v>2009</c:v>
                </c:pt>
                <c:pt idx="37">
                  <c:v>2010</c:v>
                </c:pt>
                <c:pt idx="38">
                  <c:v>2011</c:v>
                </c:pt>
                <c:pt idx="39">
                  <c:v>2012</c:v>
                </c:pt>
                <c:pt idx="40">
                  <c:v>2013</c:v>
                </c:pt>
                <c:pt idx="41">
                  <c:v>2014</c:v>
                </c:pt>
                <c:pt idx="42">
                  <c:v>2015</c:v>
                </c:pt>
                <c:pt idx="43">
                  <c:v>2016</c:v>
                </c:pt>
                <c:pt idx="44">
                  <c:v>2017</c:v>
                </c:pt>
                <c:pt idx="45">
                  <c:v>2018</c:v>
                </c:pt>
                <c:pt idx="46">
                  <c:v>2019</c:v>
                </c:pt>
                <c:pt idx="47">
                  <c:v>2020</c:v>
                </c:pt>
              </c:numCache>
            </c:numRef>
          </c:cat>
          <c:val>
            <c:numRef>
              <c:f>Sheet1!$B$2:$B$49</c:f>
              <c:numCache>
                <c:formatCode>0.00%</c:formatCode>
                <c:ptCount val="48"/>
                <c:pt idx="0">
                  <c:v>3.5999999999999997E-2</c:v>
                </c:pt>
                <c:pt idx="1">
                  <c:v>8.3000000000000004E-2</c:v>
                </c:pt>
                <c:pt idx="2">
                  <c:v>9.0999999999999998E-2</c:v>
                </c:pt>
                <c:pt idx="3">
                  <c:v>6.5000000000000002E-2</c:v>
                </c:pt>
                <c:pt idx="4">
                  <c:v>6.3E-2</c:v>
                </c:pt>
                <c:pt idx="5">
                  <c:v>7.3999999999999996E-2</c:v>
                </c:pt>
                <c:pt idx="6">
                  <c:v>9.8000000000000004E-2</c:v>
                </c:pt>
                <c:pt idx="7">
                  <c:v>0.124</c:v>
                </c:pt>
                <c:pt idx="8">
                  <c:v>0.104</c:v>
                </c:pt>
                <c:pt idx="9">
                  <c:v>7.3999999999999996E-2</c:v>
                </c:pt>
                <c:pt idx="10" formatCode="0%">
                  <c:v>0.04</c:v>
                </c:pt>
                <c:pt idx="11" formatCode="0%">
                  <c:v>0.05</c:v>
                </c:pt>
                <c:pt idx="12">
                  <c:v>4.2999999999999997E-2</c:v>
                </c:pt>
                <c:pt idx="13" formatCode="0%">
                  <c:v>0.04</c:v>
                </c:pt>
                <c:pt idx="14">
                  <c:v>4.1000000000000002E-2</c:v>
                </c:pt>
                <c:pt idx="15">
                  <c:v>4.3999999999999997E-2</c:v>
                </c:pt>
                <c:pt idx="16">
                  <c:v>4.4999999999999998E-2</c:v>
                </c:pt>
                <c:pt idx="17" formatCode="0%">
                  <c:v>0.05</c:v>
                </c:pt>
                <c:pt idx="18">
                  <c:v>4.9000000000000002E-2</c:v>
                </c:pt>
                <c:pt idx="19">
                  <c:v>3.6999999999999998E-2</c:v>
                </c:pt>
                <c:pt idx="20">
                  <c:v>3.3000000000000002E-2</c:v>
                </c:pt>
                <c:pt idx="21">
                  <c:v>2.8000000000000001E-2</c:v>
                </c:pt>
                <c:pt idx="22" formatCode="0%">
                  <c:v>0.03</c:v>
                </c:pt>
                <c:pt idx="23">
                  <c:v>2.7E-2</c:v>
                </c:pt>
                <c:pt idx="24">
                  <c:v>2.4E-2</c:v>
                </c:pt>
                <c:pt idx="25">
                  <c:v>2.3E-2</c:v>
                </c:pt>
                <c:pt idx="26">
                  <c:v>2.1000000000000001E-2</c:v>
                </c:pt>
                <c:pt idx="27">
                  <c:v>2.4E-2</c:v>
                </c:pt>
                <c:pt idx="28">
                  <c:v>2.5999999999999999E-2</c:v>
                </c:pt>
                <c:pt idx="29">
                  <c:v>2.4E-2</c:v>
                </c:pt>
                <c:pt idx="30">
                  <c:v>1.4E-2</c:v>
                </c:pt>
                <c:pt idx="31">
                  <c:v>1.7999999999999999E-2</c:v>
                </c:pt>
                <c:pt idx="32">
                  <c:v>2.1999999999999999E-2</c:v>
                </c:pt>
                <c:pt idx="33">
                  <c:v>2.5000000000000001E-2</c:v>
                </c:pt>
                <c:pt idx="34">
                  <c:v>2.3E-2</c:v>
                </c:pt>
                <c:pt idx="35">
                  <c:v>2.3E-2</c:v>
                </c:pt>
                <c:pt idx="36">
                  <c:v>1.7000000000000001E-2</c:v>
                </c:pt>
                <c:pt idx="37" formatCode="0%">
                  <c:v>0.01</c:v>
                </c:pt>
                <c:pt idx="38">
                  <c:v>1.7000000000000001E-2</c:v>
                </c:pt>
                <c:pt idx="39">
                  <c:v>2.1000000000000001E-2</c:v>
                </c:pt>
                <c:pt idx="40">
                  <c:v>1.7999999999999999E-2</c:v>
                </c:pt>
                <c:pt idx="41">
                  <c:v>1.7000000000000001E-2</c:v>
                </c:pt>
                <c:pt idx="42">
                  <c:v>1.7999999999999999E-2</c:v>
                </c:pt>
                <c:pt idx="43">
                  <c:v>2.1999999999999999E-2</c:v>
                </c:pt>
                <c:pt idx="44">
                  <c:v>1.7999999999999999E-2</c:v>
                </c:pt>
                <c:pt idx="45">
                  <c:v>2.1000000000000001E-2</c:v>
                </c:pt>
                <c:pt idx="46">
                  <c:v>2.1999999999999999E-2</c:v>
                </c:pt>
                <c:pt idx="47">
                  <c:v>1.7000000000000001E-2</c:v>
                </c:pt>
              </c:numCache>
            </c:numRef>
          </c:val>
          <c:smooth val="0"/>
          <c:extLst>
            <c:ext xmlns:c16="http://schemas.microsoft.com/office/drawing/2014/chart" uri="{C3380CC4-5D6E-409C-BE32-E72D297353CC}">
              <c16:uniqueId val="{00000000-39B9-4E86-AFB2-EBE455DEB97A}"/>
            </c:ext>
          </c:extLst>
        </c:ser>
        <c:ser>
          <c:idx val="1"/>
          <c:order val="1"/>
          <c:tx>
            <c:strRef>
              <c:f>Sheet1!$C$1</c:f>
              <c:strCache>
                <c:ptCount val="1"/>
                <c:pt idx="0">
                  <c:v> Rental Price Appreciation</c:v>
                </c:pt>
              </c:strCache>
            </c:strRef>
          </c:tx>
          <c:spPr>
            <a:ln w="38100" cap="rnd">
              <a:solidFill>
                <a:schemeClr val="accent2"/>
              </a:solidFill>
              <a:round/>
            </a:ln>
            <a:effectLst/>
          </c:spPr>
          <c:marker>
            <c:symbol val="none"/>
          </c:marker>
          <c:cat>
            <c:numRef>
              <c:f>Sheet1!$A$2:$A$49</c:f>
              <c:numCache>
                <c:formatCode>General</c:formatCode>
                <c:ptCount val="48"/>
                <c:pt idx="0">
                  <c:v>1973</c:v>
                </c:pt>
                <c:pt idx="1">
                  <c:v>1974</c:v>
                </c:pt>
                <c:pt idx="2">
                  <c:v>1975</c:v>
                </c:pt>
                <c:pt idx="3">
                  <c:v>1976</c:v>
                </c:pt>
                <c:pt idx="4">
                  <c:v>1977</c:v>
                </c:pt>
                <c:pt idx="5">
                  <c:v>1978</c:v>
                </c:pt>
                <c:pt idx="6">
                  <c:v>1979</c:v>
                </c:pt>
                <c:pt idx="7">
                  <c:v>1980</c:v>
                </c:pt>
                <c:pt idx="8">
                  <c:v>1981</c:v>
                </c:pt>
                <c:pt idx="9">
                  <c:v>1982</c:v>
                </c:pt>
                <c:pt idx="10">
                  <c:v>1983</c:v>
                </c:pt>
                <c:pt idx="11">
                  <c:v>1984</c:v>
                </c:pt>
                <c:pt idx="12">
                  <c:v>1985</c:v>
                </c:pt>
                <c:pt idx="13">
                  <c:v>1986</c:v>
                </c:pt>
                <c:pt idx="14">
                  <c:v>1987</c:v>
                </c:pt>
                <c:pt idx="15">
                  <c:v>1988</c:v>
                </c:pt>
                <c:pt idx="16">
                  <c:v>1989</c:v>
                </c:pt>
                <c:pt idx="17">
                  <c:v>1990</c:v>
                </c:pt>
                <c:pt idx="18">
                  <c:v>1991</c:v>
                </c:pt>
                <c:pt idx="19">
                  <c:v>1992</c:v>
                </c:pt>
                <c:pt idx="20">
                  <c:v>1993</c:v>
                </c:pt>
                <c:pt idx="21">
                  <c:v>1994</c:v>
                </c:pt>
                <c:pt idx="22">
                  <c:v>1995</c:v>
                </c:pt>
                <c:pt idx="23">
                  <c:v>1996</c:v>
                </c:pt>
                <c:pt idx="24">
                  <c:v>1997</c:v>
                </c:pt>
                <c:pt idx="25">
                  <c:v>1998</c:v>
                </c:pt>
                <c:pt idx="26">
                  <c:v>1999</c:v>
                </c:pt>
                <c:pt idx="27">
                  <c:v>2000</c:v>
                </c:pt>
                <c:pt idx="28">
                  <c:v>2001</c:v>
                </c:pt>
                <c:pt idx="29">
                  <c:v>2002</c:v>
                </c:pt>
                <c:pt idx="30">
                  <c:v>2003</c:v>
                </c:pt>
                <c:pt idx="31">
                  <c:v>2004</c:v>
                </c:pt>
                <c:pt idx="32">
                  <c:v>2005</c:v>
                </c:pt>
                <c:pt idx="33">
                  <c:v>2006</c:v>
                </c:pt>
                <c:pt idx="34">
                  <c:v>2007</c:v>
                </c:pt>
                <c:pt idx="35">
                  <c:v>2008</c:v>
                </c:pt>
                <c:pt idx="36">
                  <c:v>2009</c:v>
                </c:pt>
                <c:pt idx="37">
                  <c:v>2010</c:v>
                </c:pt>
                <c:pt idx="38">
                  <c:v>2011</c:v>
                </c:pt>
                <c:pt idx="39">
                  <c:v>2012</c:v>
                </c:pt>
                <c:pt idx="40">
                  <c:v>2013</c:v>
                </c:pt>
                <c:pt idx="41">
                  <c:v>2014</c:v>
                </c:pt>
                <c:pt idx="42">
                  <c:v>2015</c:v>
                </c:pt>
                <c:pt idx="43">
                  <c:v>2016</c:v>
                </c:pt>
                <c:pt idx="44">
                  <c:v>2017</c:v>
                </c:pt>
                <c:pt idx="45">
                  <c:v>2018</c:v>
                </c:pt>
                <c:pt idx="46">
                  <c:v>2019</c:v>
                </c:pt>
                <c:pt idx="47">
                  <c:v>2020</c:v>
                </c:pt>
              </c:numCache>
            </c:numRef>
          </c:cat>
          <c:val>
            <c:numRef>
              <c:f>Sheet1!$C$2:$C$49</c:f>
              <c:numCache>
                <c:formatCode>0.00%</c:formatCode>
                <c:ptCount val="48"/>
                <c:pt idx="0">
                  <c:v>7.6999999999999999E-2</c:v>
                </c:pt>
                <c:pt idx="1">
                  <c:v>6.8000000000000005E-2</c:v>
                </c:pt>
                <c:pt idx="2">
                  <c:v>9.9000000000000005E-2</c:v>
                </c:pt>
                <c:pt idx="3">
                  <c:v>7.0999999999999994E-2</c:v>
                </c:pt>
                <c:pt idx="4">
                  <c:v>0.10199999999999999</c:v>
                </c:pt>
                <c:pt idx="5">
                  <c:v>8.6999999999999994E-2</c:v>
                </c:pt>
                <c:pt idx="6">
                  <c:v>8.5000000000000006E-2</c:v>
                </c:pt>
                <c:pt idx="7" formatCode="0%">
                  <c:v>0.12</c:v>
                </c:pt>
                <c:pt idx="8">
                  <c:v>0.115</c:v>
                </c:pt>
                <c:pt idx="9">
                  <c:v>7.8E-2</c:v>
                </c:pt>
                <c:pt idx="10">
                  <c:v>8.2000000000000003E-2</c:v>
                </c:pt>
                <c:pt idx="11">
                  <c:v>5.0999999999999997E-2</c:v>
                </c:pt>
                <c:pt idx="12">
                  <c:v>2.1000000000000001E-2</c:v>
                </c:pt>
                <c:pt idx="13">
                  <c:v>5.8999999999999997E-2</c:v>
                </c:pt>
                <c:pt idx="14">
                  <c:v>0.111</c:v>
                </c:pt>
                <c:pt idx="15">
                  <c:v>3.7999999999999999E-2</c:v>
                </c:pt>
                <c:pt idx="16">
                  <c:v>2.4E-2</c:v>
                </c:pt>
                <c:pt idx="17">
                  <c:v>5.3999999999999999E-2</c:v>
                </c:pt>
                <c:pt idx="18">
                  <c:v>3.4000000000000002E-2</c:v>
                </c:pt>
                <c:pt idx="19">
                  <c:v>2.5999999999999999E-2</c:v>
                </c:pt>
                <c:pt idx="20">
                  <c:v>2.7E-2</c:v>
                </c:pt>
                <c:pt idx="21">
                  <c:v>2.5000000000000001E-2</c:v>
                </c:pt>
                <c:pt idx="22">
                  <c:v>4.8000000000000001E-2</c:v>
                </c:pt>
                <c:pt idx="23">
                  <c:v>2.7E-2</c:v>
                </c:pt>
                <c:pt idx="24">
                  <c:v>2.1999999999999999E-2</c:v>
                </c:pt>
                <c:pt idx="25">
                  <c:v>3.3000000000000002E-2</c:v>
                </c:pt>
                <c:pt idx="26">
                  <c:v>2.3E-2</c:v>
                </c:pt>
                <c:pt idx="27" formatCode="0%">
                  <c:v>0.04</c:v>
                </c:pt>
                <c:pt idx="28">
                  <c:v>5.1999999999999998E-2</c:v>
                </c:pt>
                <c:pt idx="29" formatCode="0%">
                  <c:v>0.04</c:v>
                </c:pt>
                <c:pt idx="30" formatCode="0%">
                  <c:v>-0.01</c:v>
                </c:pt>
                <c:pt idx="31">
                  <c:v>2.5999999999999999E-2</c:v>
                </c:pt>
                <c:pt idx="32">
                  <c:v>3.9E-2</c:v>
                </c:pt>
                <c:pt idx="33">
                  <c:v>3.5999999999999997E-2</c:v>
                </c:pt>
                <c:pt idx="34" formatCode="0%">
                  <c:v>0.05</c:v>
                </c:pt>
                <c:pt idx="35">
                  <c:v>3.6999999999999998E-2</c:v>
                </c:pt>
                <c:pt idx="36">
                  <c:v>3.2000000000000001E-2</c:v>
                </c:pt>
                <c:pt idx="37">
                  <c:v>3.0000000000000001E-3</c:v>
                </c:pt>
                <c:pt idx="38">
                  <c:v>4.2999999999999997E-2</c:v>
                </c:pt>
                <c:pt idx="39">
                  <c:v>2.5999999999999999E-2</c:v>
                </c:pt>
                <c:pt idx="40" formatCode="0%">
                  <c:v>-0.02</c:v>
                </c:pt>
                <c:pt idx="41">
                  <c:v>3.2000000000000001E-2</c:v>
                </c:pt>
                <c:pt idx="42">
                  <c:v>5.1999999999999998E-2</c:v>
                </c:pt>
                <c:pt idx="43">
                  <c:v>3.7999999999999999E-2</c:v>
                </c:pt>
                <c:pt idx="44">
                  <c:v>3.4000000000000002E-2</c:v>
                </c:pt>
                <c:pt idx="45">
                  <c:v>3.5999999999999997E-2</c:v>
                </c:pt>
                <c:pt idx="46">
                  <c:v>4.2999999999999997E-2</c:v>
                </c:pt>
                <c:pt idx="47">
                  <c:v>3.1E-2</c:v>
                </c:pt>
              </c:numCache>
            </c:numRef>
          </c:val>
          <c:smooth val="0"/>
          <c:extLst>
            <c:ext xmlns:c16="http://schemas.microsoft.com/office/drawing/2014/chart" uri="{C3380CC4-5D6E-409C-BE32-E72D297353CC}">
              <c16:uniqueId val="{00000001-39B9-4E86-AFB2-EBE455DEB97A}"/>
            </c:ext>
          </c:extLst>
        </c:ser>
        <c:dLbls>
          <c:showLegendKey val="0"/>
          <c:showVal val="0"/>
          <c:showCatName val="0"/>
          <c:showSerName val="0"/>
          <c:showPercent val="0"/>
          <c:showBubbleSize val="0"/>
        </c:dLbls>
        <c:smooth val="0"/>
        <c:axId val="110093503"/>
        <c:axId val="110093919"/>
      </c:lineChart>
      <c:catAx>
        <c:axId val="110093503"/>
        <c:scaling>
          <c:orientation val="minMax"/>
        </c:scaling>
        <c:delete val="1"/>
        <c:axPos val="b"/>
        <c:numFmt formatCode="General" sourceLinked="1"/>
        <c:majorTickMark val="none"/>
        <c:minorTickMark val="none"/>
        <c:tickLblPos val="nextTo"/>
        <c:crossAx val="110093919"/>
        <c:crosses val="autoZero"/>
        <c:auto val="1"/>
        <c:lblAlgn val="ctr"/>
        <c:lblOffset val="100"/>
        <c:noMultiLvlLbl val="0"/>
      </c:catAx>
      <c:valAx>
        <c:axId val="110093919"/>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0093503"/>
        <c:crosses val="autoZero"/>
        <c:crossBetween val="between"/>
      </c:valAx>
      <c:spPr>
        <a:noFill/>
        <a:ln>
          <a:noFill/>
        </a:ln>
        <a:effectLst/>
      </c:spPr>
    </c:plotArea>
    <c:legend>
      <c:legendPos val="b"/>
      <c:layout>
        <c:manualLayout>
          <c:xMode val="edge"/>
          <c:yMode val="edge"/>
          <c:x val="0.33530470054879502"/>
          <c:y val="4.8975261666575565E-2"/>
          <c:w val="0.64399844905750403"/>
          <c:h val="6.827777302589860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72C45A"/>
            </a:solidFill>
            <a:ln>
              <a:noFill/>
            </a:ln>
            <a:effectLst/>
          </c:spPr>
          <c:invertIfNegative val="0"/>
          <c:dPt>
            <c:idx val="1"/>
            <c:invertIfNegative val="0"/>
            <c:bubble3D val="0"/>
            <c:spPr>
              <a:solidFill>
                <a:srgbClr val="14AEEF"/>
              </a:solidFill>
              <a:ln>
                <a:noFill/>
              </a:ln>
              <a:effectLst/>
            </c:spPr>
            <c:extLst>
              <c:ext xmlns:c16="http://schemas.microsoft.com/office/drawing/2014/chart" uri="{C3380CC4-5D6E-409C-BE32-E72D297353CC}">
                <c16:uniqueId val="{00000004-FCCF-447A-BE5F-65083EE46839}"/>
              </c:ext>
            </c:extLst>
          </c:dPt>
          <c:dPt>
            <c:idx val="2"/>
            <c:invertIfNegative val="0"/>
            <c:bubble3D val="0"/>
            <c:spPr>
              <a:solidFill>
                <a:srgbClr val="FD8700"/>
              </a:solidFill>
              <a:ln>
                <a:noFill/>
              </a:ln>
              <a:effectLst/>
            </c:spPr>
            <c:extLst>
              <c:ext xmlns:c16="http://schemas.microsoft.com/office/drawing/2014/chart" uri="{C3380CC4-5D6E-409C-BE32-E72D297353CC}">
                <c16:uniqueId val="{00000005-FCCF-447A-BE5F-65083EE46839}"/>
              </c:ext>
            </c:extLst>
          </c:dPt>
          <c:dLbls>
            <c:spPr>
              <a:solidFill>
                <a:schemeClr val="bg1"/>
              </a:solid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Optimists</c:v>
                </c:pt>
                <c:pt idx="1">
                  <c:v>All Panelists</c:v>
                </c:pt>
                <c:pt idx="2">
                  <c:v>Pessiments</c:v>
                </c:pt>
              </c:strCache>
            </c:strRef>
          </c:cat>
          <c:val>
            <c:numRef>
              <c:f>Sheet1!$B$2:$B$4</c:f>
              <c:numCache>
                <c:formatCode>0.0%</c:formatCode>
                <c:ptCount val="3"/>
                <c:pt idx="0">
                  <c:v>0.625</c:v>
                </c:pt>
                <c:pt idx="1">
                  <c:v>0.433</c:v>
                </c:pt>
                <c:pt idx="2">
                  <c:v>0.23699999999999999</c:v>
                </c:pt>
              </c:numCache>
            </c:numRef>
          </c:val>
          <c:extLst>
            <c:ext xmlns:c16="http://schemas.microsoft.com/office/drawing/2014/chart" uri="{C3380CC4-5D6E-409C-BE32-E72D297353CC}">
              <c16:uniqueId val="{00000000-FCCF-447A-BE5F-65083EE46839}"/>
            </c:ext>
          </c:extLst>
        </c:ser>
        <c:dLbls>
          <c:showLegendKey val="0"/>
          <c:showVal val="0"/>
          <c:showCatName val="0"/>
          <c:showSerName val="0"/>
          <c:showPercent val="0"/>
          <c:showBubbleSize val="0"/>
        </c:dLbls>
        <c:gapWidth val="20"/>
        <c:overlap val="-27"/>
        <c:axId val="1773643503"/>
        <c:axId val="1773641423"/>
      </c:barChart>
      <c:catAx>
        <c:axId val="1773643503"/>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773641423"/>
        <c:crosses val="autoZero"/>
        <c:auto val="1"/>
        <c:lblAlgn val="ctr"/>
        <c:lblOffset val="100"/>
        <c:noMultiLvlLbl val="0"/>
      </c:catAx>
      <c:valAx>
        <c:axId val="1773641423"/>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7736435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628893871046817E-2"/>
          <c:y val="2.6917761597326801E-2"/>
          <c:w val="0.9190334460254892"/>
          <c:h val="0.87883505494956349"/>
        </c:manualLayout>
      </c:layout>
      <c:areaChart>
        <c:grouping val="standard"/>
        <c:varyColors val="0"/>
        <c:ser>
          <c:idx val="0"/>
          <c:order val="0"/>
          <c:tx>
            <c:strRef>
              <c:f>Sheet1!$B$1</c:f>
              <c:strCache>
                <c:ptCount val="1"/>
                <c:pt idx="0">
                  <c:v>Series 1</c:v>
                </c:pt>
              </c:strCache>
            </c:strRef>
          </c:tx>
          <c:spPr>
            <a:solidFill>
              <a:schemeClr val="accent1"/>
            </a:solidFill>
            <a:ln>
              <a:noFill/>
            </a:ln>
            <a:effectLst/>
          </c:spPr>
          <c:cat>
            <c:strRef>
              <c:f>Sheet1!$A$2:$A$213</c:f>
              <c:strCache>
                <c:ptCount val="210"/>
                <c:pt idx="0">
                  <c:v>2018</c:v>
                </c:pt>
                <c:pt idx="4">
                  <c:v>2/1</c:v>
                </c:pt>
                <c:pt idx="8">
                  <c:v>3/1</c:v>
                </c:pt>
                <c:pt idx="13">
                  <c:v>4/5</c:v>
                </c:pt>
                <c:pt idx="17">
                  <c:v>5/3</c:v>
                </c:pt>
                <c:pt idx="22">
                  <c:v>6/7</c:v>
                </c:pt>
                <c:pt idx="26">
                  <c:v>7/5</c:v>
                </c:pt>
                <c:pt idx="30">
                  <c:v>8/2</c:v>
                </c:pt>
                <c:pt idx="35">
                  <c:v>9/6</c:v>
                </c:pt>
                <c:pt idx="39">
                  <c:v>10/4</c:v>
                </c:pt>
                <c:pt idx="43">
                  <c:v>11/1</c:v>
                </c:pt>
                <c:pt idx="48">
                  <c:v>12/6</c:v>
                </c:pt>
                <c:pt idx="52">
                  <c:v>2019</c:v>
                </c:pt>
                <c:pt idx="56">
                  <c:v>1/31</c:v>
                </c:pt>
                <c:pt idx="61">
                  <c:v>3/7</c:v>
                </c:pt>
                <c:pt idx="65">
                  <c:v>4/4</c:v>
                </c:pt>
                <c:pt idx="69">
                  <c:v>5/2</c:v>
                </c:pt>
                <c:pt idx="74">
                  <c:v>6/6</c:v>
                </c:pt>
                <c:pt idx="78">
                  <c:v>7/3</c:v>
                </c:pt>
                <c:pt idx="82">
                  <c:v>8/1</c:v>
                </c:pt>
                <c:pt idx="87">
                  <c:v>9/5</c:v>
                </c:pt>
                <c:pt idx="91">
                  <c:v>10/3</c:v>
                </c:pt>
                <c:pt idx="96">
                  <c:v>11/7</c:v>
                </c:pt>
                <c:pt idx="100">
                  <c:v>12/5</c:v>
                </c:pt>
                <c:pt idx="104">
                  <c:v>2020</c:v>
                </c:pt>
                <c:pt idx="109">
                  <c:v>2/6</c:v>
                </c:pt>
                <c:pt idx="113">
                  <c:v>3/5</c:v>
                </c:pt>
                <c:pt idx="117">
                  <c:v>4/2</c:v>
                </c:pt>
                <c:pt idx="122">
                  <c:v>5/7</c:v>
                </c:pt>
                <c:pt idx="126">
                  <c:v>6/4</c:v>
                </c:pt>
                <c:pt idx="130">
                  <c:v>7/2</c:v>
                </c:pt>
                <c:pt idx="135">
                  <c:v>8/6</c:v>
                </c:pt>
                <c:pt idx="139">
                  <c:v>9/3</c:v>
                </c:pt>
                <c:pt idx="143">
                  <c:v>10/1</c:v>
                </c:pt>
                <c:pt idx="148">
                  <c:v>11/5</c:v>
                </c:pt>
                <c:pt idx="152">
                  <c:v>12/3</c:v>
                </c:pt>
                <c:pt idx="157">
                  <c:v>2021</c:v>
                </c:pt>
                <c:pt idx="161">
                  <c:v>2/4</c:v>
                </c:pt>
                <c:pt idx="165">
                  <c:v>3/4</c:v>
                </c:pt>
                <c:pt idx="169">
                  <c:v>4/1</c:v>
                </c:pt>
                <c:pt idx="174">
                  <c:v>5/6</c:v>
                </c:pt>
                <c:pt idx="178">
                  <c:v>6/3</c:v>
                </c:pt>
                <c:pt idx="182">
                  <c:v>7/1</c:v>
                </c:pt>
                <c:pt idx="187">
                  <c:v>8/5</c:v>
                </c:pt>
                <c:pt idx="191">
                  <c:v>9/2</c:v>
                </c:pt>
                <c:pt idx="195">
                  <c:v>10/7</c:v>
                </c:pt>
                <c:pt idx="200">
                  <c:v>11/4</c:v>
                </c:pt>
                <c:pt idx="204">
                  <c:v>12/2</c:v>
                </c:pt>
                <c:pt idx="209">
                  <c:v>2022</c:v>
                </c:pt>
              </c:strCache>
            </c:strRef>
          </c:cat>
          <c:val>
            <c:numRef>
              <c:f>Sheet1!$B$2:$B$213</c:f>
              <c:numCache>
                <c:formatCode>General</c:formatCode>
                <c:ptCount val="212"/>
                <c:pt idx="0">
                  <c:v>3.95</c:v>
                </c:pt>
                <c:pt idx="1">
                  <c:v>3.99</c:v>
                </c:pt>
                <c:pt idx="2">
                  <c:v>4.04</c:v>
                </c:pt>
                <c:pt idx="3">
                  <c:v>4.1500000000000004</c:v>
                </c:pt>
                <c:pt idx="4">
                  <c:v>4.22</c:v>
                </c:pt>
                <c:pt idx="5">
                  <c:v>4.32</c:v>
                </c:pt>
                <c:pt idx="6">
                  <c:v>4.38</c:v>
                </c:pt>
                <c:pt idx="7">
                  <c:v>4.4000000000000004</c:v>
                </c:pt>
                <c:pt idx="8">
                  <c:v>4.43</c:v>
                </c:pt>
                <c:pt idx="9">
                  <c:v>4.46</c:v>
                </c:pt>
                <c:pt idx="10">
                  <c:v>4.4400000000000004</c:v>
                </c:pt>
                <c:pt idx="11">
                  <c:v>4.45</c:v>
                </c:pt>
                <c:pt idx="12">
                  <c:v>4.4400000000000004</c:v>
                </c:pt>
                <c:pt idx="13">
                  <c:v>4.4000000000000004</c:v>
                </c:pt>
                <c:pt idx="14">
                  <c:v>4.42</c:v>
                </c:pt>
                <c:pt idx="15">
                  <c:v>4.47</c:v>
                </c:pt>
                <c:pt idx="16">
                  <c:v>4.58</c:v>
                </c:pt>
                <c:pt idx="17">
                  <c:v>4.55</c:v>
                </c:pt>
                <c:pt idx="18">
                  <c:v>4.55</c:v>
                </c:pt>
                <c:pt idx="19">
                  <c:v>4.6100000000000003</c:v>
                </c:pt>
                <c:pt idx="20">
                  <c:v>4.66</c:v>
                </c:pt>
                <c:pt idx="21">
                  <c:v>4.5599999999999996</c:v>
                </c:pt>
                <c:pt idx="22">
                  <c:v>4.54</c:v>
                </c:pt>
                <c:pt idx="23">
                  <c:v>4.62</c:v>
                </c:pt>
                <c:pt idx="24">
                  <c:v>4.57</c:v>
                </c:pt>
                <c:pt idx="25">
                  <c:v>4.55</c:v>
                </c:pt>
                <c:pt idx="26">
                  <c:v>4.5199999999999996</c:v>
                </c:pt>
                <c:pt idx="27">
                  <c:v>4.53</c:v>
                </c:pt>
                <c:pt idx="28">
                  <c:v>4.5199999999999996</c:v>
                </c:pt>
                <c:pt idx="29">
                  <c:v>4.54</c:v>
                </c:pt>
                <c:pt idx="30" formatCode="0.00">
                  <c:v>4.5999999999999996</c:v>
                </c:pt>
                <c:pt idx="31">
                  <c:v>4.59</c:v>
                </c:pt>
                <c:pt idx="32">
                  <c:v>4.53</c:v>
                </c:pt>
                <c:pt idx="33">
                  <c:v>4.51</c:v>
                </c:pt>
                <c:pt idx="34">
                  <c:v>4.5199999999999996</c:v>
                </c:pt>
                <c:pt idx="35">
                  <c:v>4.54</c:v>
                </c:pt>
                <c:pt idx="36">
                  <c:v>4.5999999999999996</c:v>
                </c:pt>
                <c:pt idx="37">
                  <c:v>4.6500000000000004</c:v>
                </c:pt>
                <c:pt idx="38">
                  <c:v>4.72</c:v>
                </c:pt>
                <c:pt idx="39">
                  <c:v>4.71</c:v>
                </c:pt>
                <c:pt idx="40" formatCode="0.00">
                  <c:v>4.9000000000000004</c:v>
                </c:pt>
                <c:pt idx="41">
                  <c:v>4.8499999999999996</c:v>
                </c:pt>
                <c:pt idx="42">
                  <c:v>4.8600000000000003</c:v>
                </c:pt>
                <c:pt idx="43">
                  <c:v>4.83</c:v>
                </c:pt>
                <c:pt idx="44">
                  <c:v>4.9400000000000004</c:v>
                </c:pt>
                <c:pt idx="45">
                  <c:v>4.9400000000000004</c:v>
                </c:pt>
                <c:pt idx="46">
                  <c:v>4.8099999999999996</c:v>
                </c:pt>
                <c:pt idx="47">
                  <c:v>4.8099999999999996</c:v>
                </c:pt>
                <c:pt idx="48">
                  <c:v>4.75</c:v>
                </c:pt>
                <c:pt idx="49">
                  <c:v>4.63</c:v>
                </c:pt>
                <c:pt idx="50">
                  <c:v>4.62</c:v>
                </c:pt>
                <c:pt idx="51">
                  <c:v>4.55</c:v>
                </c:pt>
                <c:pt idx="52">
                  <c:v>4.51</c:v>
                </c:pt>
                <c:pt idx="53">
                  <c:v>4.45</c:v>
                </c:pt>
                <c:pt idx="54">
                  <c:v>4.45</c:v>
                </c:pt>
                <c:pt idx="55">
                  <c:v>4.45</c:v>
                </c:pt>
                <c:pt idx="56">
                  <c:v>4.46</c:v>
                </c:pt>
                <c:pt idx="57">
                  <c:v>4.41</c:v>
                </c:pt>
                <c:pt idx="58">
                  <c:v>4.37</c:v>
                </c:pt>
                <c:pt idx="59">
                  <c:v>4.3499999999999996</c:v>
                </c:pt>
                <c:pt idx="60">
                  <c:v>4.3499999999999996</c:v>
                </c:pt>
                <c:pt idx="61">
                  <c:v>4.41</c:v>
                </c:pt>
                <c:pt idx="62">
                  <c:v>4.3099999999999996</c:v>
                </c:pt>
                <c:pt idx="63">
                  <c:v>4.28</c:v>
                </c:pt>
                <c:pt idx="64">
                  <c:v>4.0599999999999996</c:v>
                </c:pt>
                <c:pt idx="65">
                  <c:v>4.08</c:v>
                </c:pt>
                <c:pt idx="66">
                  <c:v>4.12</c:v>
                </c:pt>
                <c:pt idx="67">
                  <c:v>4.17</c:v>
                </c:pt>
                <c:pt idx="68">
                  <c:v>4.2</c:v>
                </c:pt>
                <c:pt idx="69">
                  <c:v>4.1399999999999997</c:v>
                </c:pt>
                <c:pt idx="70">
                  <c:v>4.0999999999999996</c:v>
                </c:pt>
                <c:pt idx="71">
                  <c:v>4.07</c:v>
                </c:pt>
                <c:pt idx="72">
                  <c:v>4.0599999999999996</c:v>
                </c:pt>
                <c:pt idx="73">
                  <c:v>3.99</c:v>
                </c:pt>
                <c:pt idx="74">
                  <c:v>3.82</c:v>
                </c:pt>
                <c:pt idx="75">
                  <c:v>3.82</c:v>
                </c:pt>
                <c:pt idx="76">
                  <c:v>3.84</c:v>
                </c:pt>
                <c:pt idx="77">
                  <c:v>3.73</c:v>
                </c:pt>
                <c:pt idx="78">
                  <c:v>3.75</c:v>
                </c:pt>
                <c:pt idx="79">
                  <c:v>3.75</c:v>
                </c:pt>
                <c:pt idx="80">
                  <c:v>3.81</c:v>
                </c:pt>
                <c:pt idx="81">
                  <c:v>3.75</c:v>
                </c:pt>
                <c:pt idx="82">
                  <c:v>3.75</c:v>
                </c:pt>
                <c:pt idx="83">
                  <c:v>3.6</c:v>
                </c:pt>
                <c:pt idx="84">
                  <c:v>3.6</c:v>
                </c:pt>
                <c:pt idx="85">
                  <c:v>3.55</c:v>
                </c:pt>
                <c:pt idx="86">
                  <c:v>3.58</c:v>
                </c:pt>
                <c:pt idx="87">
                  <c:v>3.49</c:v>
                </c:pt>
                <c:pt idx="88">
                  <c:v>3.56</c:v>
                </c:pt>
                <c:pt idx="89">
                  <c:v>3.73</c:v>
                </c:pt>
                <c:pt idx="90">
                  <c:v>3.64</c:v>
                </c:pt>
                <c:pt idx="91">
                  <c:v>3.65</c:v>
                </c:pt>
                <c:pt idx="92">
                  <c:v>3.57</c:v>
                </c:pt>
                <c:pt idx="93">
                  <c:v>3.69</c:v>
                </c:pt>
                <c:pt idx="94">
                  <c:v>3.75</c:v>
                </c:pt>
                <c:pt idx="95">
                  <c:v>3.78</c:v>
                </c:pt>
                <c:pt idx="96">
                  <c:v>3.69</c:v>
                </c:pt>
                <c:pt idx="97">
                  <c:v>3.75</c:v>
                </c:pt>
                <c:pt idx="98">
                  <c:v>3.66</c:v>
                </c:pt>
                <c:pt idx="99">
                  <c:v>3.68</c:v>
                </c:pt>
                <c:pt idx="100">
                  <c:v>3.68</c:v>
                </c:pt>
                <c:pt idx="101">
                  <c:v>3.73</c:v>
                </c:pt>
                <c:pt idx="102">
                  <c:v>3.73</c:v>
                </c:pt>
                <c:pt idx="103">
                  <c:v>3.74</c:v>
                </c:pt>
                <c:pt idx="104">
                  <c:v>3.72</c:v>
                </c:pt>
                <c:pt idx="105">
                  <c:v>3.64</c:v>
                </c:pt>
                <c:pt idx="106">
                  <c:v>3.65</c:v>
                </c:pt>
                <c:pt idx="107">
                  <c:v>3.6</c:v>
                </c:pt>
                <c:pt idx="108">
                  <c:v>3.51</c:v>
                </c:pt>
                <c:pt idx="109">
                  <c:v>3.45</c:v>
                </c:pt>
                <c:pt idx="110">
                  <c:v>3.47</c:v>
                </c:pt>
                <c:pt idx="111">
                  <c:v>3.49</c:v>
                </c:pt>
                <c:pt idx="112">
                  <c:v>3.45</c:v>
                </c:pt>
                <c:pt idx="113">
                  <c:v>3.29</c:v>
                </c:pt>
                <c:pt idx="114">
                  <c:v>3.36</c:v>
                </c:pt>
                <c:pt idx="115">
                  <c:v>3.65</c:v>
                </c:pt>
                <c:pt idx="116">
                  <c:v>3.5</c:v>
                </c:pt>
                <c:pt idx="117">
                  <c:v>3.33</c:v>
                </c:pt>
                <c:pt idx="118">
                  <c:v>3.33</c:v>
                </c:pt>
                <c:pt idx="119">
                  <c:v>3.31</c:v>
                </c:pt>
                <c:pt idx="120">
                  <c:v>3.33</c:v>
                </c:pt>
                <c:pt idx="121">
                  <c:v>3.23</c:v>
                </c:pt>
                <c:pt idx="122">
                  <c:v>3.26</c:v>
                </c:pt>
                <c:pt idx="123">
                  <c:v>3.28</c:v>
                </c:pt>
                <c:pt idx="124">
                  <c:v>3.24</c:v>
                </c:pt>
                <c:pt idx="125">
                  <c:v>3.15</c:v>
                </c:pt>
                <c:pt idx="126">
                  <c:v>3.18</c:v>
                </c:pt>
                <c:pt idx="127">
                  <c:v>3.21</c:v>
                </c:pt>
                <c:pt idx="128">
                  <c:v>3.13</c:v>
                </c:pt>
                <c:pt idx="129">
                  <c:v>3.13</c:v>
                </c:pt>
                <c:pt idx="130">
                  <c:v>3.07</c:v>
                </c:pt>
                <c:pt idx="131">
                  <c:v>3.03</c:v>
                </c:pt>
                <c:pt idx="132">
                  <c:v>2.98</c:v>
                </c:pt>
                <c:pt idx="133">
                  <c:v>3.01</c:v>
                </c:pt>
                <c:pt idx="134">
                  <c:v>2.99</c:v>
                </c:pt>
                <c:pt idx="135">
                  <c:v>2.88</c:v>
                </c:pt>
                <c:pt idx="136">
                  <c:v>2.96</c:v>
                </c:pt>
                <c:pt idx="137">
                  <c:v>2.99</c:v>
                </c:pt>
                <c:pt idx="138">
                  <c:v>2.91</c:v>
                </c:pt>
                <c:pt idx="139">
                  <c:v>2.93</c:v>
                </c:pt>
                <c:pt idx="140">
                  <c:v>2.86</c:v>
                </c:pt>
                <c:pt idx="141">
                  <c:v>2.87</c:v>
                </c:pt>
                <c:pt idx="142">
                  <c:v>2.9</c:v>
                </c:pt>
                <c:pt idx="143">
                  <c:v>2.88</c:v>
                </c:pt>
                <c:pt idx="144">
                  <c:v>2.87</c:v>
                </c:pt>
                <c:pt idx="145">
                  <c:v>2.81</c:v>
                </c:pt>
                <c:pt idx="146">
                  <c:v>2.8</c:v>
                </c:pt>
                <c:pt idx="147">
                  <c:v>2.81</c:v>
                </c:pt>
                <c:pt idx="148">
                  <c:v>2.78</c:v>
                </c:pt>
                <c:pt idx="149">
                  <c:v>2.84</c:v>
                </c:pt>
                <c:pt idx="150">
                  <c:v>2.72</c:v>
                </c:pt>
                <c:pt idx="151">
                  <c:v>2.72</c:v>
                </c:pt>
                <c:pt idx="152">
                  <c:v>2.71</c:v>
                </c:pt>
                <c:pt idx="153">
                  <c:v>2.71</c:v>
                </c:pt>
                <c:pt idx="154">
                  <c:v>2.67</c:v>
                </c:pt>
                <c:pt idx="155">
                  <c:v>2.66</c:v>
                </c:pt>
                <c:pt idx="156">
                  <c:v>2.67</c:v>
                </c:pt>
                <c:pt idx="157" formatCode="0.00_)">
                  <c:v>2.65</c:v>
                </c:pt>
                <c:pt idx="158" formatCode="0.00_)">
                  <c:v>2.79</c:v>
                </c:pt>
                <c:pt idx="159" formatCode="0.00_)">
                  <c:v>2.77</c:v>
                </c:pt>
                <c:pt idx="160" formatCode="0.00_)">
                  <c:v>2.73</c:v>
                </c:pt>
                <c:pt idx="161" formatCode="0.00_)">
                  <c:v>2.73</c:v>
                </c:pt>
                <c:pt idx="162" formatCode="0.00_)">
                  <c:v>2.73</c:v>
                </c:pt>
                <c:pt idx="163" formatCode="0.00_)">
                  <c:v>2.81</c:v>
                </c:pt>
                <c:pt idx="164" formatCode="0.00_)">
                  <c:v>2.97</c:v>
                </c:pt>
                <c:pt idx="165" formatCode="0.00_)">
                  <c:v>3.02</c:v>
                </c:pt>
                <c:pt idx="166" formatCode="0.00_)">
                  <c:v>3.05</c:v>
                </c:pt>
                <c:pt idx="167" formatCode="0.00_)">
                  <c:v>3.09</c:v>
                </c:pt>
                <c:pt idx="168" formatCode="0.00_)">
                  <c:v>3.17</c:v>
                </c:pt>
                <c:pt idx="169" formatCode="0.00_)">
                  <c:v>3.18</c:v>
                </c:pt>
                <c:pt idx="170">
                  <c:v>3.13</c:v>
                </c:pt>
                <c:pt idx="171">
                  <c:v>3.04</c:v>
                </c:pt>
                <c:pt idx="172">
                  <c:v>2.97</c:v>
                </c:pt>
                <c:pt idx="173" formatCode="0.00_)">
                  <c:v>2.98</c:v>
                </c:pt>
                <c:pt idx="174" formatCode="0.00_)">
                  <c:v>2.96</c:v>
                </c:pt>
                <c:pt idx="175" formatCode="0.00_)">
                  <c:v>2.94</c:v>
                </c:pt>
                <c:pt idx="176" formatCode="0.00_)">
                  <c:v>3</c:v>
                </c:pt>
                <c:pt idx="177" formatCode="0.00_)">
                  <c:v>2.95</c:v>
                </c:pt>
                <c:pt idx="178" formatCode="0.00_)">
                  <c:v>2.99</c:v>
                </c:pt>
                <c:pt idx="179" formatCode="0.00_)">
                  <c:v>2.96</c:v>
                </c:pt>
                <c:pt idx="180" formatCode="0.00_)">
                  <c:v>2.93</c:v>
                </c:pt>
                <c:pt idx="181" formatCode="0.00_)">
                  <c:v>3.02</c:v>
                </c:pt>
                <c:pt idx="182" formatCode="0.00_)">
                  <c:v>2.98</c:v>
                </c:pt>
                <c:pt idx="183" formatCode="0.00_)">
                  <c:v>2.9</c:v>
                </c:pt>
                <c:pt idx="184" formatCode="0.00_)">
                  <c:v>2.88</c:v>
                </c:pt>
                <c:pt idx="185" formatCode="0.00_)">
                  <c:v>2.78</c:v>
                </c:pt>
                <c:pt idx="186" formatCode="0.00_)">
                  <c:v>2.8</c:v>
                </c:pt>
                <c:pt idx="187" formatCode="0.00_)">
                  <c:v>2.77</c:v>
                </c:pt>
                <c:pt idx="188">
                  <c:v>2.87</c:v>
                </c:pt>
                <c:pt idx="189">
                  <c:v>2.86</c:v>
                </c:pt>
                <c:pt idx="190">
                  <c:v>2.87</c:v>
                </c:pt>
                <c:pt idx="191">
                  <c:v>2.87</c:v>
                </c:pt>
                <c:pt idx="192">
                  <c:v>2.88</c:v>
                </c:pt>
                <c:pt idx="193">
                  <c:v>2.86</c:v>
                </c:pt>
                <c:pt idx="194">
                  <c:v>2.88</c:v>
                </c:pt>
                <c:pt idx="195">
                  <c:v>3.01</c:v>
                </c:pt>
                <c:pt idx="196">
                  <c:v>2.99</c:v>
                </c:pt>
                <c:pt idx="197">
                  <c:v>3.05</c:v>
                </c:pt>
                <c:pt idx="198">
                  <c:v>3.09</c:v>
                </c:pt>
                <c:pt idx="199">
                  <c:v>3.14</c:v>
                </c:pt>
                <c:pt idx="200">
                  <c:v>3.09</c:v>
                </c:pt>
                <c:pt idx="201">
                  <c:v>2.98</c:v>
                </c:pt>
                <c:pt idx="202">
                  <c:v>3.1</c:v>
                </c:pt>
                <c:pt idx="203">
                  <c:v>3.1</c:v>
                </c:pt>
                <c:pt idx="204">
                  <c:v>3.11</c:v>
                </c:pt>
                <c:pt idx="205">
                  <c:v>3.1</c:v>
                </c:pt>
                <c:pt idx="206">
                  <c:v>3.12</c:v>
                </c:pt>
                <c:pt idx="207">
                  <c:v>3.05</c:v>
                </c:pt>
                <c:pt idx="208">
                  <c:v>3.11</c:v>
                </c:pt>
                <c:pt idx="209">
                  <c:v>3.22</c:v>
                </c:pt>
                <c:pt idx="210">
                  <c:v>3.45</c:v>
                </c:pt>
                <c:pt idx="211">
                  <c:v>3.56</c:v>
                </c:pt>
              </c:numCache>
            </c:numRef>
          </c:val>
          <c:extLst>
            <c:ext xmlns:c16="http://schemas.microsoft.com/office/drawing/2014/chart" uri="{C3380CC4-5D6E-409C-BE32-E72D297353CC}">
              <c16:uniqueId val="{00000000-C3A4-45A6-8DA1-15F8A6EE746A}"/>
            </c:ext>
          </c:extLst>
        </c:ser>
        <c:dLbls>
          <c:showLegendKey val="0"/>
          <c:showVal val="0"/>
          <c:showCatName val="0"/>
          <c:showSerName val="0"/>
          <c:showPercent val="0"/>
          <c:showBubbleSize val="0"/>
        </c:dLbls>
        <c:axId val="1306624352"/>
        <c:axId val="1306626128"/>
      </c:areaChart>
      <c:catAx>
        <c:axId val="1306624352"/>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306626128"/>
        <c:crosses val="autoZero"/>
        <c:auto val="1"/>
        <c:lblAlgn val="ctr"/>
        <c:lblOffset val="100"/>
        <c:noMultiLvlLbl val="0"/>
      </c:catAx>
      <c:valAx>
        <c:axId val="1306626128"/>
        <c:scaling>
          <c:orientation val="minMax"/>
          <c:max val="5"/>
          <c:min val="2.5"/>
        </c:scaling>
        <c:delete val="0"/>
        <c:axPos val="l"/>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30662435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B5EC84-F3D1-C54B-A30F-FF33BB441B79}" type="datetimeFigureOut">
              <a:rPr lang="en-US" smtClean="0"/>
              <a:t>1/28/2022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61AAD4-5556-D24A-BEF8-D18070DA12B8}" type="slidenum">
              <a:rPr lang="en-US" smtClean="0"/>
              <a:t>‹#›</a:t>
            </a:fld>
            <a:endParaRPr lang="en-US"/>
          </a:p>
        </p:txBody>
      </p:sp>
    </p:spTree>
    <p:extLst>
      <p:ext uri="{BB962C8B-B14F-4D97-AF65-F5344CB8AC3E}">
        <p14:creationId xmlns:p14="http://schemas.microsoft.com/office/powerpoint/2010/main" val="1131972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61AAD4-5556-D24A-BEF8-D18070DA12B8}" type="slidenum">
              <a:rPr lang="en-US" smtClean="0"/>
              <a:t>1</a:t>
            </a:fld>
            <a:endParaRPr lang="en-US"/>
          </a:p>
        </p:txBody>
      </p:sp>
    </p:spTree>
    <p:extLst>
      <p:ext uri="{BB962C8B-B14F-4D97-AF65-F5344CB8AC3E}">
        <p14:creationId xmlns:p14="http://schemas.microsoft.com/office/powerpoint/2010/main" val="1632025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https://magazine.realtor/live/article/2021/11/how-to-build-client-for-life-relationships</a:t>
            </a:r>
          </a:p>
        </p:txBody>
      </p:sp>
      <p:sp>
        <p:nvSpPr>
          <p:cNvPr id="4" name="Slide Number Placeholder 3"/>
          <p:cNvSpPr>
            <a:spLocks noGrp="1"/>
          </p:cNvSpPr>
          <p:nvPr>
            <p:ph type="sldNum" sz="quarter" idx="5"/>
          </p:nvPr>
        </p:nvSpPr>
        <p:spPr/>
        <p:txBody>
          <a:bodyPr/>
          <a:lstStyle/>
          <a:p>
            <a:fld id="{C761AAD4-5556-D24A-BEF8-D18070DA12B8}" type="slidenum">
              <a:rPr lang="en-US" smtClean="0"/>
              <a:t>12</a:t>
            </a:fld>
            <a:endParaRPr lang="en-US"/>
          </a:p>
        </p:txBody>
      </p:sp>
    </p:spTree>
    <p:extLst>
      <p:ext uri="{BB962C8B-B14F-4D97-AF65-F5344CB8AC3E}">
        <p14:creationId xmlns:p14="http://schemas.microsoft.com/office/powerpoint/2010/main" val="3067355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https://www.corelogic.com/intelligence/homeowner-equity-insights/</a:t>
            </a:r>
          </a:p>
        </p:txBody>
      </p:sp>
      <p:sp>
        <p:nvSpPr>
          <p:cNvPr id="4" name="Slide Number Placeholder 3"/>
          <p:cNvSpPr>
            <a:spLocks noGrp="1"/>
          </p:cNvSpPr>
          <p:nvPr>
            <p:ph type="sldNum" sz="quarter" idx="5"/>
          </p:nvPr>
        </p:nvSpPr>
        <p:spPr/>
        <p:txBody>
          <a:bodyPr/>
          <a:lstStyle/>
          <a:p>
            <a:fld id="{C761AAD4-5556-D24A-BEF8-D18070DA12B8}" type="slidenum">
              <a:rPr lang="en-US" smtClean="0"/>
              <a:t>13</a:t>
            </a:fld>
            <a:endParaRPr lang="en-US"/>
          </a:p>
        </p:txBody>
      </p:sp>
    </p:spTree>
    <p:extLst>
      <p:ext uri="{BB962C8B-B14F-4D97-AF65-F5344CB8AC3E}">
        <p14:creationId xmlns:p14="http://schemas.microsoft.com/office/powerpoint/2010/main" val="2846096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www.corelogic.com</a:t>
            </a:r>
            <a:r>
              <a:rPr lang="en-US" dirty="0"/>
              <a:t>/intelligence/homeowner-equity-insights/</a:t>
            </a:r>
          </a:p>
        </p:txBody>
      </p:sp>
      <p:sp>
        <p:nvSpPr>
          <p:cNvPr id="4" name="Slide Number Placeholder 3"/>
          <p:cNvSpPr>
            <a:spLocks noGrp="1"/>
          </p:cNvSpPr>
          <p:nvPr>
            <p:ph type="sldNum" sz="quarter" idx="5"/>
          </p:nvPr>
        </p:nvSpPr>
        <p:spPr/>
        <p:txBody>
          <a:bodyPr/>
          <a:lstStyle/>
          <a:p>
            <a:fld id="{C761AAD4-5556-D24A-BEF8-D18070DA12B8}" type="slidenum">
              <a:rPr lang="en-US" smtClean="0"/>
              <a:t>14</a:t>
            </a:fld>
            <a:endParaRPr lang="en-US"/>
          </a:p>
        </p:txBody>
      </p:sp>
    </p:spTree>
    <p:extLst>
      <p:ext uri="{BB962C8B-B14F-4D97-AF65-F5344CB8AC3E}">
        <p14:creationId xmlns:p14="http://schemas.microsoft.com/office/powerpoint/2010/main" val="4101343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https://blog.firstam.com/economics/whats-the-outlook-for-the-housing-market-in-2022</a:t>
            </a:r>
          </a:p>
        </p:txBody>
      </p:sp>
      <p:sp>
        <p:nvSpPr>
          <p:cNvPr id="4" name="Slide Number Placeholder 3"/>
          <p:cNvSpPr>
            <a:spLocks noGrp="1"/>
          </p:cNvSpPr>
          <p:nvPr>
            <p:ph type="sldNum" sz="quarter" idx="5"/>
          </p:nvPr>
        </p:nvSpPr>
        <p:spPr/>
        <p:txBody>
          <a:bodyPr/>
          <a:lstStyle/>
          <a:p>
            <a:fld id="{C761AAD4-5556-D24A-BEF8-D18070DA12B8}" type="slidenum">
              <a:rPr lang="en-US" smtClean="0"/>
              <a:t>15</a:t>
            </a:fld>
            <a:endParaRPr lang="en-US"/>
          </a:p>
        </p:txBody>
      </p:sp>
    </p:spTree>
    <p:extLst>
      <p:ext uri="{BB962C8B-B14F-4D97-AF65-F5344CB8AC3E}">
        <p14:creationId xmlns:p14="http://schemas.microsoft.com/office/powerpoint/2010/main" val="1253322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https://freddiemac.gcs-web.com/node/24681/pdf (3.45% previous week)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61AAD4-5556-D24A-BEF8-D18070DA12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8698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http://www.freddiemac.com/pmms/</a:t>
            </a:r>
          </a:p>
          <a:p>
            <a:r>
              <a:rPr lang="en-US" dirty="0"/>
              <a:t>http://www.freddiemac.com/pmms/pmms_archives.html</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61AAD4-5556-D24A-BEF8-D18070DA12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6893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http://www.freddiemac.com/fmac-resources/research/pdf/Quarterly_Forecast_January2022_Press_Release.pdf</a:t>
            </a:r>
          </a:p>
        </p:txBody>
      </p:sp>
      <p:sp>
        <p:nvSpPr>
          <p:cNvPr id="4" name="Slide Number Placeholder 3"/>
          <p:cNvSpPr>
            <a:spLocks noGrp="1"/>
          </p:cNvSpPr>
          <p:nvPr>
            <p:ph type="sldNum" sz="quarter" idx="5"/>
          </p:nvPr>
        </p:nvSpPr>
        <p:spPr/>
        <p:txBody>
          <a:bodyPr/>
          <a:lstStyle/>
          <a:p>
            <a:fld id="{C761AAD4-5556-D24A-BEF8-D18070DA12B8}" type="slidenum">
              <a:rPr lang="en-US" smtClean="0"/>
              <a:t>19</a:t>
            </a:fld>
            <a:endParaRPr lang="en-US"/>
          </a:p>
        </p:txBody>
      </p:sp>
    </p:spTree>
    <p:extLst>
      <p:ext uri="{BB962C8B-B14F-4D97-AF65-F5344CB8AC3E}">
        <p14:creationId xmlns:p14="http://schemas.microsoft.com/office/powerpoint/2010/main" val="3329683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http://www.freddiemac.com/pmms/pmms_archives.html</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894406-36DD-40EB-9C8C-BACB4E5846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011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https://www.macrotrends.net/2016/10-year-treasury-bond-rate-yield-chart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61AAD4-5556-D24A-BEF8-D18070DA12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1660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https://ycharts.com/indicators/10_year_treasury_rate</a:t>
            </a:r>
          </a:p>
          <a:p>
            <a:r>
              <a:rPr lang="en-US" dirty="0"/>
              <a:t>https://www.macrotrends.net/2016/10-year-treasury-bond-rate-yield-chart</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61AAD4-5556-D24A-BEF8-D18070DA12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283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Subsriber’s newsletter</a:t>
            </a:r>
          </a:p>
        </p:txBody>
      </p:sp>
      <p:sp>
        <p:nvSpPr>
          <p:cNvPr id="4" name="Slide Number Placeholder 3"/>
          <p:cNvSpPr>
            <a:spLocks noGrp="1"/>
          </p:cNvSpPr>
          <p:nvPr>
            <p:ph type="sldNum" sz="quarter" idx="5"/>
          </p:nvPr>
        </p:nvSpPr>
        <p:spPr/>
        <p:txBody>
          <a:bodyPr/>
          <a:lstStyle/>
          <a:p>
            <a:fld id="{C761AAD4-5556-D24A-BEF8-D18070DA12B8}" type="slidenum">
              <a:rPr lang="en-US" smtClean="0"/>
              <a:t>2</a:t>
            </a:fld>
            <a:endParaRPr lang="en-US"/>
          </a:p>
        </p:txBody>
      </p:sp>
    </p:spTree>
    <p:extLst>
      <p:ext uri="{BB962C8B-B14F-4D97-AF65-F5344CB8AC3E}">
        <p14:creationId xmlns:p14="http://schemas.microsoft.com/office/powerpoint/2010/main" val="26067188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https://www.investopedia.com/articles/investing/060916/top-5-ways-hedge-against-inflation.asp</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61AAD4-5556-D24A-BEF8-D18070DA12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3561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https://cdn.nar.realtor/sites/default/files/documents/2021-11-12-residential-economic-issues-and-trends-lawrence-yun-presentation-slides-11-12-2021.pdf</a:t>
            </a:r>
          </a:p>
          <a:p>
            <a:r>
              <a:rPr lang="en-US" dirty="0"/>
              <a:t>https://www.bls.gov/news.release/archives/cpi_01132021.pdf</a:t>
            </a:r>
          </a:p>
          <a:p>
            <a:r>
              <a:rPr lang="en-US" dirty="0"/>
              <a:t>https://www.corelogic.com/intelligence/find-stories/home-prices-topple-expectations-surging-at-the-end-of-2020/</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61AAD4-5556-D24A-BEF8-D18070DA12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27363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https://www.bankrate.com/investing/inflation-hedges-to-protect-against-rising-prices/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61AAD4-5556-D24A-BEF8-D18070DA12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99390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https://ipropertymanagement.com/research/average-rent-by-year</a:t>
            </a:r>
          </a:p>
          <a:p>
            <a:r>
              <a:rPr lang="en-US" dirty="0"/>
              <a:t>https://www.usinflationcalculator.com/inflation/united-states-core-inflation-rates/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61AAD4-5556-D24A-BEF8-D18070DA12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04327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61AAD4-5556-D24A-BEF8-D18070DA12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37931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https://pulsenomics.com/surveys/#home-price-expectations</a:t>
            </a:r>
          </a:p>
        </p:txBody>
      </p:sp>
      <p:sp>
        <p:nvSpPr>
          <p:cNvPr id="4" name="Slide Number Placeholder 3"/>
          <p:cNvSpPr>
            <a:spLocks noGrp="1"/>
          </p:cNvSpPr>
          <p:nvPr>
            <p:ph type="sldNum" sz="quarter" idx="5"/>
          </p:nvPr>
        </p:nvSpPr>
        <p:spPr/>
        <p:txBody>
          <a:bodyPr/>
          <a:lstStyle/>
          <a:p>
            <a:fld id="{C761AAD4-5556-D24A-BEF8-D18070DA12B8}" type="slidenum">
              <a:rPr lang="en-US" smtClean="0"/>
              <a:t>29</a:t>
            </a:fld>
            <a:endParaRPr lang="en-US"/>
          </a:p>
        </p:txBody>
      </p:sp>
    </p:spTree>
    <p:extLst>
      <p:ext uri="{BB962C8B-B14F-4D97-AF65-F5344CB8AC3E}">
        <p14:creationId xmlns:p14="http://schemas.microsoft.com/office/powerpoint/2010/main" val="18469756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http://www.freddiemac.com/pmms/pmms_archives.html</a:t>
            </a:r>
          </a:p>
          <a:p>
            <a:r>
              <a:rPr lang="en-US" dirty="0"/>
              <a:t>http://www.freddiemac.com/research/forecast/20220121_quarterly_economic_forecast.page?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61AAD4-5556-D24A-BEF8-D18070DA12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26614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https://www.mba.org/news-research-and-resources/research-and-economics/forecasts-and-commentary</a:t>
            </a:r>
          </a:p>
          <a:p>
            <a:r>
              <a:rPr lang="en-US" dirty="0"/>
              <a:t>https://cdn.nar.realtor/sites/default/files/documents/forecast-Q4-2021-us-economic-outlook-10-28-2021.pdf</a:t>
            </a:r>
          </a:p>
          <a:p>
            <a:r>
              <a:rPr lang="en-US" dirty="0"/>
              <a:t>https://www.fanniemae.com/research-and-insights/forecast</a:t>
            </a:r>
          </a:p>
          <a:p>
            <a:r>
              <a:rPr lang="en-US" dirty="0"/>
              <a:t>http://www.freddiemac.com/research/forecast/index.page</a:t>
            </a:r>
          </a:p>
          <a:p>
            <a:r>
              <a:rPr lang="en-US" dirty="0"/>
              <a:t>https://pulsenomics.com/surveys/#home-price-expectations</a:t>
            </a:r>
          </a:p>
          <a:p>
            <a:r>
              <a:rPr lang="en-US" dirty="0"/>
              <a:t>https://twitter.com/CoreLogicInc/status/1466523328353640460</a:t>
            </a:r>
          </a:p>
          <a:p>
            <a:endParaRPr lang="en-US" dirty="0"/>
          </a:p>
        </p:txBody>
      </p:sp>
      <p:sp>
        <p:nvSpPr>
          <p:cNvPr id="4" name="Slide Number Placeholder 3"/>
          <p:cNvSpPr>
            <a:spLocks noGrp="1"/>
          </p:cNvSpPr>
          <p:nvPr>
            <p:ph type="sldNum" sz="quarter" idx="5"/>
          </p:nvPr>
        </p:nvSpPr>
        <p:spPr/>
        <p:txBody>
          <a:bodyPr/>
          <a:lstStyle/>
          <a:p>
            <a:fld id="{C761AAD4-5556-D24A-BEF8-D18070DA12B8}" type="slidenum">
              <a:rPr lang="en-US" smtClean="0"/>
              <a:t>32</a:t>
            </a:fld>
            <a:endParaRPr lang="en-US"/>
          </a:p>
        </p:txBody>
      </p:sp>
    </p:spTree>
    <p:extLst>
      <p:ext uri="{BB962C8B-B14F-4D97-AF65-F5344CB8AC3E}">
        <p14:creationId xmlns:p14="http://schemas.microsoft.com/office/powerpoint/2010/main" val="9968352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https://www.corelogic.com/intelligence/u-s-home-price-insights/</a:t>
            </a:r>
          </a:p>
          <a:p>
            <a:r>
              <a:rPr lang="en-US" dirty="0"/>
              <a:t>https://www.spglobal.com/spdji/en/documents/indexnews/announcements/20211228-1448566/1448566_cshomeprice-release-1228.pdf</a:t>
            </a:r>
          </a:p>
          <a:p>
            <a:r>
              <a:rPr lang="en-US" dirty="0"/>
              <a:t>https://www.fhfa.gov/AboutUs/Reports/Pages/US-House-Price-Index-December-2021.aspx</a:t>
            </a:r>
          </a:p>
        </p:txBody>
      </p:sp>
      <p:sp>
        <p:nvSpPr>
          <p:cNvPr id="4" name="Slide Number Placeholder 3"/>
          <p:cNvSpPr>
            <a:spLocks noGrp="1"/>
          </p:cNvSpPr>
          <p:nvPr>
            <p:ph type="sldNum" sz="quarter" idx="5"/>
          </p:nvPr>
        </p:nvSpPr>
        <p:spPr/>
        <p:txBody>
          <a:bodyPr/>
          <a:lstStyle/>
          <a:p>
            <a:fld id="{C761AAD4-5556-D24A-BEF8-D18070DA12B8}" type="slidenum">
              <a:rPr lang="en-US" smtClean="0"/>
              <a:t>33</a:t>
            </a:fld>
            <a:endParaRPr lang="en-US"/>
          </a:p>
        </p:txBody>
      </p:sp>
    </p:spTree>
    <p:extLst>
      <p:ext uri="{BB962C8B-B14F-4D97-AF65-F5344CB8AC3E}">
        <p14:creationId xmlns:p14="http://schemas.microsoft.com/office/powerpoint/2010/main" val="21115677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https://twitter.com/odetakushi/status/1471200842363592717?s=20</a:t>
            </a:r>
          </a:p>
        </p:txBody>
      </p:sp>
      <p:sp>
        <p:nvSpPr>
          <p:cNvPr id="4" name="Slide Number Placeholder 3"/>
          <p:cNvSpPr>
            <a:spLocks noGrp="1"/>
          </p:cNvSpPr>
          <p:nvPr>
            <p:ph type="sldNum" sz="quarter" idx="5"/>
          </p:nvPr>
        </p:nvSpPr>
        <p:spPr/>
        <p:txBody>
          <a:bodyPr/>
          <a:lstStyle/>
          <a:p>
            <a:fld id="{C761AAD4-5556-D24A-BEF8-D18070DA12B8}" type="slidenum">
              <a:rPr lang="en-US" smtClean="0"/>
              <a:t>34</a:t>
            </a:fld>
            <a:endParaRPr lang="en-US"/>
          </a:p>
        </p:txBody>
      </p:sp>
    </p:spTree>
    <p:extLst>
      <p:ext uri="{BB962C8B-B14F-4D97-AF65-F5344CB8AC3E}">
        <p14:creationId xmlns:p14="http://schemas.microsoft.com/office/powerpoint/2010/main" val="2070611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61AAD4-5556-D24A-BEF8-D18070DA12B8}" type="slidenum">
              <a:rPr lang="en-US" smtClean="0"/>
              <a:t>3</a:t>
            </a:fld>
            <a:endParaRPr lang="en-US"/>
          </a:p>
        </p:txBody>
      </p:sp>
    </p:spTree>
    <p:extLst>
      <p:ext uri="{BB962C8B-B14F-4D97-AF65-F5344CB8AC3E}">
        <p14:creationId xmlns:p14="http://schemas.microsoft.com/office/powerpoint/2010/main" val="14919712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https://www.blackknightinc.com/blog-posts/</a:t>
            </a:r>
          </a:p>
        </p:txBody>
      </p:sp>
      <p:sp>
        <p:nvSpPr>
          <p:cNvPr id="4" name="Slide Number Placeholder 3"/>
          <p:cNvSpPr>
            <a:spLocks noGrp="1"/>
          </p:cNvSpPr>
          <p:nvPr>
            <p:ph type="sldNum" sz="quarter" idx="5"/>
          </p:nvPr>
        </p:nvSpPr>
        <p:spPr/>
        <p:txBody>
          <a:bodyPr/>
          <a:lstStyle/>
          <a:p>
            <a:fld id="{C761AAD4-5556-D24A-BEF8-D18070DA12B8}" type="slidenum">
              <a:rPr lang="en-US" smtClean="0"/>
              <a:t>35</a:t>
            </a:fld>
            <a:endParaRPr lang="en-US"/>
          </a:p>
        </p:txBody>
      </p:sp>
    </p:spTree>
    <p:extLst>
      <p:ext uri="{BB962C8B-B14F-4D97-AF65-F5344CB8AC3E}">
        <p14:creationId xmlns:p14="http://schemas.microsoft.com/office/powerpoint/2010/main" val="21051016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https://www.blackknightinc.com/blog-posts/forbearance-plan-exits-moderate-in-second-week-of-january/?</a:t>
            </a:r>
          </a:p>
        </p:txBody>
      </p:sp>
      <p:sp>
        <p:nvSpPr>
          <p:cNvPr id="4" name="Slide Number Placeholder 3"/>
          <p:cNvSpPr>
            <a:spLocks noGrp="1"/>
          </p:cNvSpPr>
          <p:nvPr>
            <p:ph type="sldNum" sz="quarter" idx="5"/>
          </p:nvPr>
        </p:nvSpPr>
        <p:spPr/>
        <p:txBody>
          <a:bodyPr/>
          <a:lstStyle/>
          <a:p>
            <a:fld id="{C761AAD4-5556-D24A-BEF8-D18070DA12B8}" type="slidenum">
              <a:rPr lang="en-US" smtClean="0"/>
              <a:t>36</a:t>
            </a:fld>
            <a:endParaRPr lang="en-US"/>
          </a:p>
        </p:txBody>
      </p:sp>
    </p:spTree>
    <p:extLst>
      <p:ext uri="{BB962C8B-B14F-4D97-AF65-F5344CB8AC3E}">
        <p14:creationId xmlns:p14="http://schemas.microsoft.com/office/powerpoint/2010/main" val="16120984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https://www.mba.org/news-research-and-resources/newsroom</a:t>
            </a:r>
          </a:p>
          <a:p>
            <a:endParaRPr lang="en-US" dirty="0"/>
          </a:p>
        </p:txBody>
      </p:sp>
      <p:sp>
        <p:nvSpPr>
          <p:cNvPr id="4" name="Slide Number Placeholder 3"/>
          <p:cNvSpPr>
            <a:spLocks noGrp="1"/>
          </p:cNvSpPr>
          <p:nvPr>
            <p:ph type="sldNum" sz="quarter" idx="5"/>
          </p:nvPr>
        </p:nvSpPr>
        <p:spPr/>
        <p:txBody>
          <a:bodyPr/>
          <a:lstStyle/>
          <a:p>
            <a:fld id="{C761AAD4-5556-D24A-BEF8-D18070DA12B8}" type="slidenum">
              <a:rPr lang="en-US" smtClean="0"/>
              <a:t>37</a:t>
            </a:fld>
            <a:endParaRPr lang="en-US"/>
          </a:p>
        </p:txBody>
      </p:sp>
    </p:spTree>
    <p:extLst>
      <p:ext uri="{BB962C8B-B14F-4D97-AF65-F5344CB8AC3E}">
        <p14:creationId xmlns:p14="http://schemas.microsoft.com/office/powerpoint/2010/main" val="6468200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https://www.corelogic.com/intelligence/whats-in-store-for-2022/</a:t>
            </a:r>
          </a:p>
        </p:txBody>
      </p:sp>
      <p:sp>
        <p:nvSpPr>
          <p:cNvPr id="4" name="Slide Number Placeholder 3"/>
          <p:cNvSpPr>
            <a:spLocks noGrp="1"/>
          </p:cNvSpPr>
          <p:nvPr>
            <p:ph type="sldNum" sz="quarter" idx="5"/>
          </p:nvPr>
        </p:nvSpPr>
        <p:spPr/>
        <p:txBody>
          <a:bodyPr/>
          <a:lstStyle/>
          <a:p>
            <a:fld id="{C761AAD4-5556-D24A-BEF8-D18070DA12B8}" type="slidenum">
              <a:rPr lang="en-US" smtClean="0"/>
              <a:t>38</a:t>
            </a:fld>
            <a:endParaRPr lang="en-US"/>
          </a:p>
        </p:txBody>
      </p:sp>
    </p:spTree>
    <p:extLst>
      <p:ext uri="{BB962C8B-B14F-4D97-AF65-F5344CB8AC3E}">
        <p14:creationId xmlns:p14="http://schemas.microsoft.com/office/powerpoint/2010/main" val="17947584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https://www.corelogic.com/intelligence/whats-in-store-for-2022/</a:t>
            </a:r>
          </a:p>
        </p:txBody>
      </p:sp>
      <p:sp>
        <p:nvSpPr>
          <p:cNvPr id="4" name="Slide Number Placeholder 3"/>
          <p:cNvSpPr>
            <a:spLocks noGrp="1"/>
          </p:cNvSpPr>
          <p:nvPr>
            <p:ph type="sldNum" sz="quarter" idx="5"/>
          </p:nvPr>
        </p:nvSpPr>
        <p:spPr/>
        <p:txBody>
          <a:bodyPr/>
          <a:lstStyle/>
          <a:p>
            <a:fld id="{C761AAD4-5556-D24A-BEF8-D18070DA12B8}" type="slidenum">
              <a:rPr lang="en-US" smtClean="0"/>
              <a:t>39</a:t>
            </a:fld>
            <a:endParaRPr lang="en-US"/>
          </a:p>
        </p:txBody>
      </p:sp>
    </p:spTree>
    <p:extLst>
      <p:ext uri="{BB962C8B-B14F-4D97-AF65-F5344CB8AC3E}">
        <p14:creationId xmlns:p14="http://schemas.microsoft.com/office/powerpoint/2010/main" val="33871388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61AAD4-5556-D24A-BEF8-D18070DA12B8}" type="slidenum">
              <a:rPr lang="en-US" smtClean="0"/>
              <a:t>40</a:t>
            </a:fld>
            <a:endParaRPr lang="en-US"/>
          </a:p>
        </p:txBody>
      </p:sp>
    </p:spTree>
    <p:extLst>
      <p:ext uri="{BB962C8B-B14F-4D97-AF65-F5344CB8AC3E}">
        <p14:creationId xmlns:p14="http://schemas.microsoft.com/office/powerpoint/2010/main" val="4015622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www.realtor.com</a:t>
            </a:r>
            <a:r>
              <a:rPr lang="en-US" dirty="0"/>
              <a:t>/research/data/</a:t>
            </a:r>
          </a:p>
        </p:txBody>
      </p:sp>
      <p:sp>
        <p:nvSpPr>
          <p:cNvPr id="4" name="Slide Number Placeholder 3"/>
          <p:cNvSpPr>
            <a:spLocks noGrp="1"/>
          </p:cNvSpPr>
          <p:nvPr>
            <p:ph type="sldNum" sz="quarter" idx="5"/>
          </p:nvPr>
        </p:nvSpPr>
        <p:spPr/>
        <p:txBody>
          <a:bodyPr/>
          <a:lstStyle/>
          <a:p>
            <a:fld id="{C761AAD4-5556-D24A-BEF8-D18070DA12B8}" type="slidenum">
              <a:rPr lang="en-US" smtClean="0"/>
              <a:t>4</a:t>
            </a:fld>
            <a:endParaRPr lang="en-US"/>
          </a:p>
        </p:txBody>
      </p:sp>
    </p:spTree>
    <p:extLst>
      <p:ext uri="{BB962C8B-B14F-4D97-AF65-F5344CB8AC3E}">
        <p14:creationId xmlns:p14="http://schemas.microsoft.com/office/powerpoint/2010/main" val="1654494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www.nar.realtor</a:t>
            </a:r>
            <a:r>
              <a:rPr lang="en-US" dirty="0"/>
              <a:t>/research-and-statistics/research-reports/realtors-confidence-index</a:t>
            </a:r>
          </a:p>
        </p:txBody>
      </p:sp>
      <p:sp>
        <p:nvSpPr>
          <p:cNvPr id="4" name="Slide Number Placeholder 3"/>
          <p:cNvSpPr>
            <a:spLocks noGrp="1"/>
          </p:cNvSpPr>
          <p:nvPr>
            <p:ph type="sldNum" sz="quarter" idx="5"/>
          </p:nvPr>
        </p:nvSpPr>
        <p:spPr/>
        <p:txBody>
          <a:bodyPr/>
          <a:lstStyle/>
          <a:p>
            <a:fld id="{C761AAD4-5556-D24A-BEF8-D18070DA12B8}" type="slidenum">
              <a:rPr lang="en-US" smtClean="0"/>
              <a:t>6</a:t>
            </a:fld>
            <a:endParaRPr lang="en-US"/>
          </a:p>
        </p:txBody>
      </p:sp>
    </p:spTree>
    <p:extLst>
      <p:ext uri="{BB962C8B-B14F-4D97-AF65-F5344CB8AC3E}">
        <p14:creationId xmlns:p14="http://schemas.microsoft.com/office/powerpoint/2010/main" val="1113327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www.nar.realtor</a:t>
            </a:r>
            <a:r>
              <a:rPr lang="en-US" dirty="0"/>
              <a:t>/newsroom/home-buyers-motivated-by-desire-to-be-closer-to-family-and-friends-sellers-collected-full-asking-price</a:t>
            </a:r>
          </a:p>
          <a:p>
            <a:endParaRPr lang="en-US" dirty="0"/>
          </a:p>
        </p:txBody>
      </p:sp>
      <p:sp>
        <p:nvSpPr>
          <p:cNvPr id="4" name="Slide Number Placeholder 3"/>
          <p:cNvSpPr>
            <a:spLocks noGrp="1"/>
          </p:cNvSpPr>
          <p:nvPr>
            <p:ph type="sldNum" sz="quarter" idx="5"/>
          </p:nvPr>
        </p:nvSpPr>
        <p:spPr/>
        <p:txBody>
          <a:bodyPr/>
          <a:lstStyle/>
          <a:p>
            <a:fld id="{C761AAD4-5556-D24A-BEF8-D18070DA12B8}" type="slidenum">
              <a:rPr lang="en-US" smtClean="0"/>
              <a:t>8</a:t>
            </a:fld>
            <a:endParaRPr lang="en-US"/>
          </a:p>
        </p:txBody>
      </p:sp>
    </p:spTree>
    <p:extLst>
      <p:ext uri="{BB962C8B-B14F-4D97-AF65-F5344CB8AC3E}">
        <p14:creationId xmlns:p14="http://schemas.microsoft.com/office/powerpoint/2010/main" val="1782866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https://www.nar.realtor/research-and-statistics/research-reports/highlights-from-the-profile-of-home-buyers-and-sellers</a:t>
            </a:r>
          </a:p>
        </p:txBody>
      </p:sp>
      <p:sp>
        <p:nvSpPr>
          <p:cNvPr id="4" name="Slide Number Placeholder 3"/>
          <p:cNvSpPr>
            <a:spLocks noGrp="1"/>
          </p:cNvSpPr>
          <p:nvPr>
            <p:ph type="sldNum" sz="quarter" idx="5"/>
          </p:nvPr>
        </p:nvSpPr>
        <p:spPr/>
        <p:txBody>
          <a:bodyPr/>
          <a:lstStyle/>
          <a:p>
            <a:fld id="{C761AAD4-5556-D24A-BEF8-D18070DA12B8}" type="slidenum">
              <a:rPr lang="en-US" smtClean="0"/>
              <a:t>9</a:t>
            </a:fld>
            <a:endParaRPr lang="en-US"/>
          </a:p>
        </p:txBody>
      </p:sp>
    </p:spTree>
    <p:extLst>
      <p:ext uri="{BB962C8B-B14F-4D97-AF65-F5344CB8AC3E}">
        <p14:creationId xmlns:p14="http://schemas.microsoft.com/office/powerpoint/2010/main" val="517862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https://news.move.com/2021-11-11-Low-Temps,-High-Expectations-Realtor-com-R-Survey-Shows-65-of-Prospective-Sellers-Plan-to-Enter-the-Market-this-Winter</a:t>
            </a:r>
          </a:p>
          <a:p>
            <a:endParaRPr lang="en-US" dirty="0"/>
          </a:p>
        </p:txBody>
      </p:sp>
      <p:sp>
        <p:nvSpPr>
          <p:cNvPr id="4" name="Slide Number Placeholder 3"/>
          <p:cNvSpPr>
            <a:spLocks noGrp="1"/>
          </p:cNvSpPr>
          <p:nvPr>
            <p:ph type="sldNum" sz="quarter" idx="5"/>
          </p:nvPr>
        </p:nvSpPr>
        <p:spPr/>
        <p:txBody>
          <a:bodyPr/>
          <a:lstStyle/>
          <a:p>
            <a:fld id="{C761AAD4-5556-D24A-BEF8-D18070DA12B8}" type="slidenum">
              <a:rPr lang="en-US" smtClean="0"/>
              <a:t>10</a:t>
            </a:fld>
            <a:endParaRPr lang="en-US"/>
          </a:p>
        </p:txBody>
      </p:sp>
    </p:spTree>
    <p:extLst>
      <p:ext uri="{BB962C8B-B14F-4D97-AF65-F5344CB8AC3E}">
        <p14:creationId xmlns:p14="http://schemas.microsoft.com/office/powerpoint/2010/main" val="2282178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https://news.move.com/2021-11-11-Low-Temps,-High-Expectations-Realtor-com-R-Survey-Shows-65-of-Prospective-Sellers-Plan-to-Enter-the-Market-this-Winter</a:t>
            </a:r>
          </a:p>
        </p:txBody>
      </p:sp>
      <p:sp>
        <p:nvSpPr>
          <p:cNvPr id="4" name="Slide Number Placeholder 3"/>
          <p:cNvSpPr>
            <a:spLocks noGrp="1"/>
          </p:cNvSpPr>
          <p:nvPr>
            <p:ph type="sldNum" sz="quarter" idx="5"/>
          </p:nvPr>
        </p:nvSpPr>
        <p:spPr/>
        <p:txBody>
          <a:bodyPr/>
          <a:lstStyle/>
          <a:p>
            <a:fld id="{C761AAD4-5556-D24A-BEF8-D18070DA12B8}" type="slidenum">
              <a:rPr lang="en-US" smtClean="0"/>
              <a:t>11</a:t>
            </a:fld>
            <a:endParaRPr lang="en-US"/>
          </a:p>
        </p:txBody>
      </p:sp>
    </p:spTree>
    <p:extLst>
      <p:ext uri="{BB962C8B-B14F-4D97-AF65-F5344CB8AC3E}">
        <p14:creationId xmlns:p14="http://schemas.microsoft.com/office/powerpoint/2010/main" val="2763083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6DB01F3-BAC8-4241-A2CA-F7E48744B6C7}"/>
              </a:ext>
            </a:extLst>
          </p:cNvPr>
          <p:cNvSpPr/>
          <p:nvPr userDrawn="1"/>
        </p:nvSpPr>
        <p:spPr>
          <a:xfrm>
            <a:off x="0" y="0"/>
            <a:ext cx="9144000" cy="95794"/>
          </a:xfrm>
          <a:prstGeom prst="rect">
            <a:avLst/>
          </a:prstGeom>
          <a:solidFill>
            <a:srgbClr val="14AD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9">
            <a:extLst>
              <a:ext uri="{FF2B5EF4-FFF2-40B4-BE49-F238E27FC236}">
                <a16:creationId xmlns:a16="http://schemas.microsoft.com/office/drawing/2014/main" id="{829031CF-342E-AD45-AD90-1B0E57E6240C}"/>
              </a:ext>
            </a:extLst>
          </p:cNvPr>
          <p:cNvSpPr>
            <a:spLocks noGrp="1"/>
          </p:cNvSpPr>
          <p:nvPr>
            <p:ph type="body" sz="quarter" idx="10" hasCustomPrompt="1"/>
          </p:nvPr>
        </p:nvSpPr>
        <p:spPr>
          <a:xfrm>
            <a:off x="387350" y="6481046"/>
            <a:ext cx="8375650" cy="218439"/>
          </a:xfrm>
        </p:spPr>
        <p:txBody>
          <a:bodyPr lIns="0" rIns="0">
            <a:noAutofit/>
          </a:bodyPr>
          <a:lstStyle>
            <a:lvl1pPr marL="0" indent="0" algn="r">
              <a:buNone/>
              <a:defRPr sz="1200" b="0">
                <a:solidFill>
                  <a:schemeClr val="bg2">
                    <a:lumMod val="90000"/>
                  </a:schemeClr>
                </a:solidFill>
                <a:latin typeface="Arial" panose="020B0604020202020204" pitchFamily="34" charset="0"/>
                <a:cs typeface="Arial" panose="020B0604020202020204" pitchFamily="34" charset="0"/>
              </a:defRPr>
            </a:lvl1pPr>
          </a:lstStyle>
          <a:p>
            <a:pPr lvl="0"/>
            <a:r>
              <a:rPr lang="en-US" dirty="0"/>
              <a:t>Source: XYZ</a:t>
            </a:r>
          </a:p>
        </p:txBody>
      </p:sp>
      <p:sp>
        <p:nvSpPr>
          <p:cNvPr id="11" name="Title 10">
            <a:extLst>
              <a:ext uri="{FF2B5EF4-FFF2-40B4-BE49-F238E27FC236}">
                <a16:creationId xmlns:a16="http://schemas.microsoft.com/office/drawing/2014/main" id="{81541932-45EF-644E-A7DD-3138C507C169}"/>
              </a:ext>
            </a:extLst>
          </p:cNvPr>
          <p:cNvSpPr>
            <a:spLocks noGrp="1"/>
          </p:cNvSpPr>
          <p:nvPr>
            <p:ph type="title" hasCustomPrompt="1"/>
          </p:nvPr>
        </p:nvSpPr>
        <p:spPr>
          <a:xfrm>
            <a:off x="381000" y="381001"/>
            <a:ext cx="8382000" cy="354495"/>
          </a:xfrm>
        </p:spPr>
        <p:txBody>
          <a:bodyPr lIns="0" tIns="0" rIns="0" bIns="0" anchor="t" anchorCtr="0">
            <a:noAutofit/>
          </a:bodyPr>
          <a:lstStyle>
            <a:lvl1pPr>
              <a:lnSpc>
                <a:spcPct val="100000"/>
              </a:lnSpc>
              <a:defRPr sz="3200" b="1">
                <a:solidFill>
                  <a:schemeClr val="tx1"/>
                </a:solidFill>
              </a:defRPr>
            </a:lvl1pPr>
          </a:lstStyle>
          <a:p>
            <a:r>
              <a:rPr lang="en-US" dirty="0"/>
              <a:t>Slide Title</a:t>
            </a:r>
          </a:p>
        </p:txBody>
      </p:sp>
    </p:spTree>
    <p:extLst>
      <p:ext uri="{BB962C8B-B14F-4D97-AF65-F5344CB8AC3E}">
        <p14:creationId xmlns:p14="http://schemas.microsoft.com/office/powerpoint/2010/main" val="3875603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p-Ne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6DB01F3-BAC8-4241-A2CA-F7E48744B6C7}"/>
              </a:ext>
            </a:extLst>
          </p:cNvPr>
          <p:cNvSpPr/>
          <p:nvPr userDrawn="1"/>
        </p:nvSpPr>
        <p:spPr>
          <a:xfrm>
            <a:off x="0" y="0"/>
            <a:ext cx="9144000" cy="95794"/>
          </a:xfrm>
          <a:prstGeom prst="rect">
            <a:avLst/>
          </a:prstGeom>
          <a:solidFill>
            <a:srgbClr val="14AD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9">
            <a:extLst>
              <a:ext uri="{FF2B5EF4-FFF2-40B4-BE49-F238E27FC236}">
                <a16:creationId xmlns:a16="http://schemas.microsoft.com/office/drawing/2014/main" id="{829031CF-342E-AD45-AD90-1B0E57E6240C}"/>
              </a:ext>
            </a:extLst>
          </p:cNvPr>
          <p:cNvSpPr>
            <a:spLocks noGrp="1"/>
          </p:cNvSpPr>
          <p:nvPr>
            <p:ph type="body" sz="quarter" idx="10" hasCustomPrompt="1"/>
          </p:nvPr>
        </p:nvSpPr>
        <p:spPr>
          <a:xfrm>
            <a:off x="387350" y="6481046"/>
            <a:ext cx="8375650" cy="218439"/>
          </a:xfrm>
        </p:spPr>
        <p:txBody>
          <a:bodyPr lIns="0" rIns="0">
            <a:noAutofit/>
          </a:bodyPr>
          <a:lstStyle>
            <a:lvl1pPr marL="0" indent="0" algn="r">
              <a:buNone/>
              <a:defRPr sz="1200" b="0">
                <a:solidFill>
                  <a:schemeClr val="bg2">
                    <a:lumMod val="90000"/>
                  </a:schemeClr>
                </a:solidFill>
                <a:latin typeface="Arial" panose="020B0604020202020204" pitchFamily="34" charset="0"/>
                <a:cs typeface="Arial" panose="020B0604020202020204" pitchFamily="34" charset="0"/>
              </a:defRPr>
            </a:lvl1pPr>
          </a:lstStyle>
          <a:p>
            <a:pPr lvl="0"/>
            <a:r>
              <a:rPr lang="en-US" dirty="0"/>
              <a:t>Source: XYZ</a:t>
            </a:r>
          </a:p>
        </p:txBody>
      </p:sp>
      <p:sp>
        <p:nvSpPr>
          <p:cNvPr id="11" name="Title 10">
            <a:extLst>
              <a:ext uri="{FF2B5EF4-FFF2-40B4-BE49-F238E27FC236}">
                <a16:creationId xmlns:a16="http://schemas.microsoft.com/office/drawing/2014/main" id="{81541932-45EF-644E-A7DD-3138C507C169}"/>
              </a:ext>
            </a:extLst>
          </p:cNvPr>
          <p:cNvSpPr>
            <a:spLocks noGrp="1"/>
          </p:cNvSpPr>
          <p:nvPr>
            <p:ph type="title"/>
          </p:nvPr>
        </p:nvSpPr>
        <p:spPr>
          <a:xfrm>
            <a:off x="381000" y="381001"/>
            <a:ext cx="8382000" cy="354495"/>
          </a:xfrm>
        </p:spPr>
        <p:txBody>
          <a:bodyPr lIns="0" tIns="0" rIns="0" bIns="0" anchor="t" anchorCtr="0">
            <a:noAutofit/>
          </a:bodyPr>
          <a:lstStyle>
            <a:lvl1pPr>
              <a:lnSpc>
                <a:spcPct val="100000"/>
              </a:lnSpc>
              <a:defRPr sz="3200" b="1">
                <a:solidFill>
                  <a:schemeClr val="tx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0DE4F837-D912-D94A-94A0-7B77E4117DAB}"/>
              </a:ext>
            </a:extLst>
          </p:cNvPr>
          <p:cNvSpPr>
            <a:spLocks noGrp="1"/>
          </p:cNvSpPr>
          <p:nvPr>
            <p:ph type="pic" sz="quarter" idx="11" hasCustomPrompt="1"/>
          </p:nvPr>
        </p:nvSpPr>
        <p:spPr>
          <a:xfrm>
            <a:off x="381002" y="1406151"/>
            <a:ext cx="8381998" cy="5029200"/>
          </a:xfrm>
        </p:spPr>
        <p:txBody>
          <a:bodyPr>
            <a:normAutofit/>
          </a:bodyPr>
          <a:lstStyle>
            <a:lvl1pPr marL="0" indent="0">
              <a:buNone/>
              <a:defRPr sz="1800"/>
            </a:lvl1pPr>
          </a:lstStyle>
          <a:p>
            <a:r>
              <a:rPr lang="en-US" dirty="0"/>
              <a:t>Click icon to add map</a:t>
            </a:r>
          </a:p>
        </p:txBody>
      </p:sp>
      <p:sp>
        <p:nvSpPr>
          <p:cNvPr id="9" name="Text Placeholder 3">
            <a:extLst>
              <a:ext uri="{FF2B5EF4-FFF2-40B4-BE49-F238E27FC236}">
                <a16:creationId xmlns:a16="http://schemas.microsoft.com/office/drawing/2014/main" id="{9067A7E9-8253-B04C-B93F-A56C51246313}"/>
              </a:ext>
            </a:extLst>
          </p:cNvPr>
          <p:cNvSpPr>
            <a:spLocks noGrp="1"/>
          </p:cNvSpPr>
          <p:nvPr>
            <p:ph type="body" sz="quarter" idx="12" hasCustomPrompt="1"/>
          </p:nvPr>
        </p:nvSpPr>
        <p:spPr>
          <a:xfrm>
            <a:off x="381000" y="915297"/>
            <a:ext cx="8385175" cy="308458"/>
          </a:xfrm>
        </p:spPr>
        <p:txBody>
          <a:bodyPr lIns="0" tIns="0" rIns="0" bIns="0">
            <a:noAutofit/>
          </a:bodyPr>
          <a:lstStyle>
            <a:lvl1pPr marL="0" indent="0">
              <a:lnSpc>
                <a:spcPct val="100000"/>
              </a:lnSpc>
              <a:buNone/>
              <a:defRPr sz="2000">
                <a:solidFill>
                  <a:schemeClr val="bg2">
                    <a:lumMod val="50000"/>
                  </a:schemeClr>
                </a:solidFill>
              </a:defRPr>
            </a:lvl1pPr>
          </a:lstStyle>
          <a:p>
            <a:pPr lvl="0"/>
            <a:r>
              <a:rPr lang="en-US" dirty="0"/>
              <a:t>Subhead</a:t>
            </a:r>
          </a:p>
        </p:txBody>
      </p:sp>
    </p:spTree>
    <p:extLst>
      <p:ext uri="{BB962C8B-B14F-4D97-AF65-F5344CB8AC3E}">
        <p14:creationId xmlns:p14="http://schemas.microsoft.com/office/powerpoint/2010/main" val="749826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p-O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6DB01F3-BAC8-4241-A2CA-F7E48744B6C7}"/>
              </a:ext>
            </a:extLst>
          </p:cNvPr>
          <p:cNvSpPr/>
          <p:nvPr userDrawn="1"/>
        </p:nvSpPr>
        <p:spPr>
          <a:xfrm>
            <a:off x="0" y="0"/>
            <a:ext cx="9144000" cy="95794"/>
          </a:xfrm>
          <a:prstGeom prst="rect">
            <a:avLst/>
          </a:prstGeom>
          <a:solidFill>
            <a:srgbClr val="14AD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9">
            <a:extLst>
              <a:ext uri="{FF2B5EF4-FFF2-40B4-BE49-F238E27FC236}">
                <a16:creationId xmlns:a16="http://schemas.microsoft.com/office/drawing/2014/main" id="{829031CF-342E-AD45-AD90-1B0E57E6240C}"/>
              </a:ext>
            </a:extLst>
          </p:cNvPr>
          <p:cNvSpPr>
            <a:spLocks noGrp="1"/>
          </p:cNvSpPr>
          <p:nvPr>
            <p:ph type="body" sz="quarter" idx="10" hasCustomPrompt="1"/>
          </p:nvPr>
        </p:nvSpPr>
        <p:spPr>
          <a:xfrm>
            <a:off x="387350" y="6481046"/>
            <a:ext cx="8375650" cy="218439"/>
          </a:xfrm>
        </p:spPr>
        <p:txBody>
          <a:bodyPr lIns="0" rIns="0">
            <a:noAutofit/>
          </a:bodyPr>
          <a:lstStyle>
            <a:lvl1pPr marL="0" indent="0" algn="r">
              <a:buNone/>
              <a:defRPr sz="1200" b="0">
                <a:solidFill>
                  <a:schemeClr val="bg2">
                    <a:lumMod val="90000"/>
                  </a:schemeClr>
                </a:solidFill>
                <a:latin typeface="Arial" panose="020B0604020202020204" pitchFamily="34" charset="0"/>
                <a:cs typeface="Arial" panose="020B0604020202020204" pitchFamily="34" charset="0"/>
              </a:defRPr>
            </a:lvl1pPr>
          </a:lstStyle>
          <a:p>
            <a:pPr lvl="0"/>
            <a:r>
              <a:rPr lang="en-US" dirty="0"/>
              <a:t>Source: XYZ</a:t>
            </a:r>
          </a:p>
        </p:txBody>
      </p:sp>
      <p:sp>
        <p:nvSpPr>
          <p:cNvPr id="11" name="Title 10">
            <a:extLst>
              <a:ext uri="{FF2B5EF4-FFF2-40B4-BE49-F238E27FC236}">
                <a16:creationId xmlns:a16="http://schemas.microsoft.com/office/drawing/2014/main" id="{81541932-45EF-644E-A7DD-3138C507C169}"/>
              </a:ext>
            </a:extLst>
          </p:cNvPr>
          <p:cNvSpPr>
            <a:spLocks noGrp="1"/>
          </p:cNvSpPr>
          <p:nvPr>
            <p:ph type="title"/>
          </p:nvPr>
        </p:nvSpPr>
        <p:spPr>
          <a:xfrm>
            <a:off x="381000" y="381001"/>
            <a:ext cx="8382000" cy="354495"/>
          </a:xfrm>
        </p:spPr>
        <p:txBody>
          <a:bodyPr lIns="0" tIns="0" rIns="0" bIns="0" anchor="t" anchorCtr="0">
            <a:noAutofit/>
          </a:bodyPr>
          <a:lstStyle>
            <a:lvl1pPr>
              <a:lnSpc>
                <a:spcPct val="100000"/>
              </a:lnSpc>
              <a:defRPr sz="3200" b="1">
                <a:solidFill>
                  <a:schemeClr val="tx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0DE4F837-D912-D94A-94A0-7B77E4117DAB}"/>
              </a:ext>
            </a:extLst>
          </p:cNvPr>
          <p:cNvSpPr>
            <a:spLocks noGrp="1" noChangeAspect="1"/>
          </p:cNvSpPr>
          <p:nvPr>
            <p:ph type="pic" sz="quarter" idx="11" hasCustomPrompt="1"/>
          </p:nvPr>
        </p:nvSpPr>
        <p:spPr>
          <a:xfrm>
            <a:off x="708562" y="1016888"/>
            <a:ext cx="7572619" cy="5852160"/>
          </a:xfrm>
        </p:spPr>
        <p:txBody>
          <a:bodyPr>
            <a:normAutofit/>
          </a:bodyPr>
          <a:lstStyle>
            <a:lvl1pPr marL="0" indent="0">
              <a:buNone/>
              <a:defRPr sz="1800"/>
            </a:lvl1pPr>
          </a:lstStyle>
          <a:p>
            <a:r>
              <a:rPr lang="en-US" dirty="0"/>
              <a:t>Click icon to add map</a:t>
            </a:r>
          </a:p>
        </p:txBody>
      </p:sp>
      <p:sp>
        <p:nvSpPr>
          <p:cNvPr id="6" name="Text Placeholder 3">
            <a:extLst>
              <a:ext uri="{FF2B5EF4-FFF2-40B4-BE49-F238E27FC236}">
                <a16:creationId xmlns:a16="http://schemas.microsoft.com/office/drawing/2014/main" id="{3942B65D-D34D-8247-8935-E44B615B0D2D}"/>
              </a:ext>
            </a:extLst>
          </p:cNvPr>
          <p:cNvSpPr>
            <a:spLocks noGrp="1"/>
          </p:cNvSpPr>
          <p:nvPr>
            <p:ph type="body" sz="quarter" idx="12" hasCustomPrompt="1"/>
          </p:nvPr>
        </p:nvSpPr>
        <p:spPr>
          <a:xfrm>
            <a:off x="381000" y="933933"/>
            <a:ext cx="8385175" cy="308458"/>
          </a:xfrm>
        </p:spPr>
        <p:txBody>
          <a:bodyPr lIns="0" tIns="0" rIns="0" bIns="0">
            <a:noAutofit/>
          </a:bodyPr>
          <a:lstStyle>
            <a:lvl1pPr marL="0" indent="0">
              <a:lnSpc>
                <a:spcPct val="100000"/>
              </a:lnSpc>
              <a:buNone/>
              <a:defRPr sz="2000">
                <a:solidFill>
                  <a:schemeClr val="bg2">
                    <a:lumMod val="50000"/>
                  </a:schemeClr>
                </a:solidFill>
              </a:defRPr>
            </a:lvl1pPr>
          </a:lstStyle>
          <a:p>
            <a:pPr lvl="0"/>
            <a:r>
              <a:rPr lang="en-US" dirty="0"/>
              <a:t>Subhead</a:t>
            </a:r>
          </a:p>
        </p:txBody>
      </p:sp>
    </p:spTree>
    <p:extLst>
      <p:ext uri="{BB962C8B-B14F-4D97-AF65-F5344CB8AC3E}">
        <p14:creationId xmlns:p14="http://schemas.microsoft.com/office/powerpoint/2010/main" val="1978369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2645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With-Subhea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6DB01F3-BAC8-4241-A2CA-F7E48744B6C7}"/>
              </a:ext>
            </a:extLst>
          </p:cNvPr>
          <p:cNvSpPr/>
          <p:nvPr userDrawn="1"/>
        </p:nvSpPr>
        <p:spPr>
          <a:xfrm>
            <a:off x="0" y="0"/>
            <a:ext cx="9144000" cy="95794"/>
          </a:xfrm>
          <a:prstGeom prst="rect">
            <a:avLst/>
          </a:prstGeom>
          <a:solidFill>
            <a:srgbClr val="14AD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9">
            <a:extLst>
              <a:ext uri="{FF2B5EF4-FFF2-40B4-BE49-F238E27FC236}">
                <a16:creationId xmlns:a16="http://schemas.microsoft.com/office/drawing/2014/main" id="{829031CF-342E-AD45-AD90-1B0E57E6240C}"/>
              </a:ext>
            </a:extLst>
          </p:cNvPr>
          <p:cNvSpPr>
            <a:spLocks noGrp="1"/>
          </p:cNvSpPr>
          <p:nvPr>
            <p:ph type="body" sz="quarter" idx="10" hasCustomPrompt="1"/>
          </p:nvPr>
        </p:nvSpPr>
        <p:spPr>
          <a:xfrm>
            <a:off x="387350" y="6481046"/>
            <a:ext cx="8375650" cy="218439"/>
          </a:xfrm>
        </p:spPr>
        <p:txBody>
          <a:bodyPr lIns="0" rIns="0">
            <a:noAutofit/>
          </a:bodyPr>
          <a:lstStyle>
            <a:lvl1pPr marL="0" indent="0" algn="r">
              <a:buNone/>
              <a:defRPr sz="1200" b="0">
                <a:solidFill>
                  <a:schemeClr val="bg2">
                    <a:lumMod val="90000"/>
                  </a:schemeClr>
                </a:solidFill>
                <a:latin typeface="Arial" panose="020B0604020202020204" pitchFamily="34" charset="0"/>
                <a:cs typeface="Arial" panose="020B0604020202020204" pitchFamily="34" charset="0"/>
              </a:defRPr>
            </a:lvl1pPr>
          </a:lstStyle>
          <a:p>
            <a:pPr lvl="0"/>
            <a:r>
              <a:rPr lang="en-US" dirty="0"/>
              <a:t>Source: XYZ</a:t>
            </a:r>
          </a:p>
        </p:txBody>
      </p:sp>
      <p:sp>
        <p:nvSpPr>
          <p:cNvPr id="11" name="Title 10">
            <a:extLst>
              <a:ext uri="{FF2B5EF4-FFF2-40B4-BE49-F238E27FC236}">
                <a16:creationId xmlns:a16="http://schemas.microsoft.com/office/drawing/2014/main" id="{81541932-45EF-644E-A7DD-3138C507C169}"/>
              </a:ext>
            </a:extLst>
          </p:cNvPr>
          <p:cNvSpPr>
            <a:spLocks noGrp="1"/>
          </p:cNvSpPr>
          <p:nvPr>
            <p:ph type="title" hasCustomPrompt="1"/>
          </p:nvPr>
        </p:nvSpPr>
        <p:spPr>
          <a:xfrm>
            <a:off x="381000" y="381001"/>
            <a:ext cx="8382000" cy="354495"/>
          </a:xfrm>
        </p:spPr>
        <p:txBody>
          <a:bodyPr lIns="0" tIns="0" rIns="0" bIns="0" anchor="t" anchorCtr="0">
            <a:noAutofit/>
          </a:bodyPr>
          <a:lstStyle>
            <a:lvl1pPr>
              <a:lnSpc>
                <a:spcPct val="100000"/>
              </a:lnSpc>
              <a:defRPr sz="3200" b="1">
                <a:solidFill>
                  <a:schemeClr val="tx1"/>
                </a:solidFill>
              </a:defRPr>
            </a:lvl1pPr>
          </a:lstStyle>
          <a:p>
            <a:r>
              <a:rPr lang="en-US" dirty="0"/>
              <a:t>Slide Title</a:t>
            </a:r>
          </a:p>
        </p:txBody>
      </p:sp>
      <p:sp>
        <p:nvSpPr>
          <p:cNvPr id="4" name="Text Placeholder 3">
            <a:extLst>
              <a:ext uri="{FF2B5EF4-FFF2-40B4-BE49-F238E27FC236}">
                <a16:creationId xmlns:a16="http://schemas.microsoft.com/office/drawing/2014/main" id="{1DFB057E-2027-3E4D-981E-B885D2865D91}"/>
              </a:ext>
            </a:extLst>
          </p:cNvPr>
          <p:cNvSpPr>
            <a:spLocks noGrp="1"/>
          </p:cNvSpPr>
          <p:nvPr>
            <p:ph type="body" sz="quarter" idx="12" hasCustomPrompt="1"/>
          </p:nvPr>
        </p:nvSpPr>
        <p:spPr>
          <a:xfrm>
            <a:off x="381000" y="963750"/>
            <a:ext cx="8385175" cy="308458"/>
          </a:xfrm>
        </p:spPr>
        <p:txBody>
          <a:bodyPr lIns="0" tIns="0" rIns="0" bIns="0">
            <a:noAutofit/>
          </a:bodyPr>
          <a:lstStyle>
            <a:lvl1pPr marL="0" indent="0">
              <a:lnSpc>
                <a:spcPct val="100000"/>
              </a:lnSpc>
              <a:buNone/>
              <a:defRPr sz="2000">
                <a:solidFill>
                  <a:schemeClr val="bg2">
                    <a:lumMod val="50000"/>
                  </a:schemeClr>
                </a:solidFill>
              </a:defRPr>
            </a:lvl1pPr>
          </a:lstStyle>
          <a:p>
            <a:pPr lvl="0"/>
            <a:r>
              <a:rPr lang="en-US" dirty="0"/>
              <a:t>Subhead</a:t>
            </a:r>
          </a:p>
        </p:txBody>
      </p:sp>
    </p:spTree>
    <p:extLst>
      <p:ext uri="{BB962C8B-B14F-4D97-AF65-F5344CB8AC3E}">
        <p14:creationId xmlns:p14="http://schemas.microsoft.com/office/powerpoint/2010/main" val="1009862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c-Long-Cop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6DB01F3-BAC8-4241-A2CA-F7E48744B6C7}"/>
              </a:ext>
            </a:extLst>
          </p:cNvPr>
          <p:cNvSpPr/>
          <p:nvPr userDrawn="1"/>
        </p:nvSpPr>
        <p:spPr>
          <a:xfrm>
            <a:off x="0" y="0"/>
            <a:ext cx="9144000" cy="95794"/>
          </a:xfrm>
          <a:prstGeom prst="rect">
            <a:avLst/>
          </a:prstGeom>
          <a:solidFill>
            <a:srgbClr val="14AD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9">
            <a:extLst>
              <a:ext uri="{FF2B5EF4-FFF2-40B4-BE49-F238E27FC236}">
                <a16:creationId xmlns:a16="http://schemas.microsoft.com/office/drawing/2014/main" id="{829031CF-342E-AD45-AD90-1B0E57E6240C}"/>
              </a:ext>
            </a:extLst>
          </p:cNvPr>
          <p:cNvSpPr>
            <a:spLocks noGrp="1"/>
          </p:cNvSpPr>
          <p:nvPr>
            <p:ph type="body" sz="quarter" idx="10" hasCustomPrompt="1"/>
          </p:nvPr>
        </p:nvSpPr>
        <p:spPr>
          <a:xfrm>
            <a:off x="387350" y="6481046"/>
            <a:ext cx="8375650" cy="218439"/>
          </a:xfrm>
        </p:spPr>
        <p:txBody>
          <a:bodyPr lIns="0" rIns="0">
            <a:noAutofit/>
          </a:bodyPr>
          <a:lstStyle>
            <a:lvl1pPr marL="0" indent="0" algn="r">
              <a:buNone/>
              <a:defRPr sz="1200" b="0">
                <a:solidFill>
                  <a:schemeClr val="bg2">
                    <a:lumMod val="90000"/>
                  </a:schemeClr>
                </a:solidFill>
                <a:latin typeface="Arial" panose="020B0604020202020204" pitchFamily="34" charset="0"/>
                <a:cs typeface="Arial" panose="020B0604020202020204" pitchFamily="34" charset="0"/>
              </a:defRPr>
            </a:lvl1pPr>
          </a:lstStyle>
          <a:p>
            <a:pPr lvl="0"/>
            <a:r>
              <a:rPr lang="en-US" dirty="0"/>
              <a:t>Source: XYZ</a:t>
            </a:r>
          </a:p>
        </p:txBody>
      </p:sp>
      <p:sp>
        <p:nvSpPr>
          <p:cNvPr id="11" name="Title 10">
            <a:extLst>
              <a:ext uri="{FF2B5EF4-FFF2-40B4-BE49-F238E27FC236}">
                <a16:creationId xmlns:a16="http://schemas.microsoft.com/office/drawing/2014/main" id="{81541932-45EF-644E-A7DD-3138C507C169}"/>
              </a:ext>
            </a:extLst>
          </p:cNvPr>
          <p:cNvSpPr>
            <a:spLocks noGrp="1"/>
          </p:cNvSpPr>
          <p:nvPr>
            <p:ph type="title" hasCustomPrompt="1"/>
          </p:nvPr>
        </p:nvSpPr>
        <p:spPr>
          <a:xfrm>
            <a:off x="381000" y="381001"/>
            <a:ext cx="8382000" cy="354495"/>
          </a:xfrm>
        </p:spPr>
        <p:txBody>
          <a:bodyPr lIns="0" tIns="0" rIns="0" bIns="0" anchor="t" anchorCtr="0">
            <a:noAutofit/>
          </a:bodyPr>
          <a:lstStyle>
            <a:lvl1pPr>
              <a:lnSpc>
                <a:spcPct val="100000"/>
              </a:lnSpc>
              <a:defRPr sz="3200" b="1">
                <a:solidFill>
                  <a:schemeClr val="tx1"/>
                </a:solidFill>
              </a:defRPr>
            </a:lvl1pPr>
          </a:lstStyle>
          <a:p>
            <a:r>
              <a:rPr lang="en-US" dirty="0"/>
              <a:t>Slide Title</a:t>
            </a:r>
          </a:p>
        </p:txBody>
      </p:sp>
      <p:sp>
        <p:nvSpPr>
          <p:cNvPr id="9" name="Text Placeholder 3">
            <a:extLst>
              <a:ext uri="{FF2B5EF4-FFF2-40B4-BE49-F238E27FC236}">
                <a16:creationId xmlns:a16="http://schemas.microsoft.com/office/drawing/2014/main" id="{A8AEAE57-D98F-A44B-83B3-908CCB1D2424}"/>
              </a:ext>
            </a:extLst>
          </p:cNvPr>
          <p:cNvSpPr>
            <a:spLocks noGrp="1"/>
          </p:cNvSpPr>
          <p:nvPr>
            <p:ph type="body" sz="quarter" idx="13" hasCustomPrompt="1"/>
          </p:nvPr>
        </p:nvSpPr>
        <p:spPr>
          <a:xfrm>
            <a:off x="381000" y="1049338"/>
            <a:ext cx="8382000" cy="5313362"/>
          </a:xfrm>
        </p:spPr>
        <p:txBody>
          <a:bodyPr lIns="0" tIns="0" rIns="0">
            <a:noAutofit/>
          </a:bodyPr>
          <a:lstStyle>
            <a:lvl1pPr marL="0" indent="0">
              <a:lnSpc>
                <a:spcPct val="100000"/>
              </a:lnSpc>
              <a:buNone/>
              <a:defRPr sz="1800"/>
            </a:lvl1pPr>
            <a:lvl2pPr marL="457200" indent="0">
              <a:lnSpc>
                <a:spcPct val="100000"/>
              </a:lnSpc>
              <a:buNone/>
              <a:defRPr sz="1800"/>
            </a:lvl2pPr>
            <a:lvl3pPr marL="914400" indent="0">
              <a:lnSpc>
                <a:spcPct val="100000"/>
              </a:lnSpc>
              <a:buNone/>
              <a:defRPr sz="1800"/>
            </a:lvl3pPr>
            <a:lvl4pPr marL="1371600" indent="0">
              <a:lnSpc>
                <a:spcPct val="100000"/>
              </a:lnSpc>
              <a:buNone/>
              <a:defRPr sz="1800"/>
            </a:lvl4pPr>
            <a:lvl5pPr marL="1828800" indent="0">
              <a:lnSpc>
                <a:spcPct val="100000"/>
              </a:lnSpc>
              <a:buNone/>
              <a:defRPr sz="1800"/>
            </a:lvl5pPr>
          </a:lstStyle>
          <a:p>
            <a:pPr lvl="0"/>
            <a:r>
              <a:rPr lang="en-US" dirty="0"/>
              <a:t>Longer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2087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keaway-Number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9AAD0FF-7C56-654B-85B1-9D7DF5B21827}"/>
              </a:ext>
            </a:extLst>
          </p:cNvPr>
          <p:cNvSpPr/>
          <p:nvPr userDrawn="1"/>
        </p:nvSpPr>
        <p:spPr>
          <a:xfrm>
            <a:off x="0" y="0"/>
            <a:ext cx="3048000" cy="6869151"/>
          </a:xfrm>
          <a:prstGeom prst="rect">
            <a:avLst/>
          </a:prstGeom>
          <a:solidFill>
            <a:srgbClr val="14AD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1000" y="1"/>
            <a:ext cx="2291080" cy="6858000"/>
          </a:xfrm>
        </p:spPr>
        <p:txBody>
          <a:bodyPr lIns="0" tIns="0" rIns="0" bIns="0" anchor="ctr" anchorCtr="0">
            <a:noAutofit/>
          </a:bodyPr>
          <a:lstStyle>
            <a:lvl1pPr algn="l">
              <a:lnSpc>
                <a:spcPct val="100000"/>
              </a:lnSpc>
              <a:defRPr sz="3200" b="1">
                <a:solidFill>
                  <a:schemeClr val="bg1"/>
                </a:solidFill>
                <a:latin typeface="Arial" panose="020B0604020202020204" pitchFamily="34" charset="0"/>
                <a:cs typeface="Arial" panose="020B0604020202020204" pitchFamily="34" charset="0"/>
              </a:defRPr>
            </a:lvl1pPr>
          </a:lstStyle>
          <a:p>
            <a:r>
              <a:rPr lang="en-US" dirty="0"/>
              <a:t>Slide Takeaway</a:t>
            </a:r>
          </a:p>
        </p:txBody>
      </p:sp>
      <p:sp>
        <p:nvSpPr>
          <p:cNvPr id="3" name="Subtitle 2"/>
          <p:cNvSpPr>
            <a:spLocks noGrp="1"/>
          </p:cNvSpPr>
          <p:nvPr>
            <p:ph type="subTitle" idx="1" hasCustomPrompt="1"/>
          </p:nvPr>
        </p:nvSpPr>
        <p:spPr>
          <a:xfrm>
            <a:off x="3468755" y="381000"/>
            <a:ext cx="5294245" cy="5981700"/>
          </a:xfrm>
        </p:spPr>
        <p:txBody>
          <a:bodyPr lIns="0" tIns="0" rIns="0" bIns="0" anchor="ctr" anchorCtr="0">
            <a:noAutofit/>
          </a:bodyPr>
          <a:lstStyle>
            <a:lvl1pPr marL="365760" indent="-365760" algn="l">
              <a:lnSpc>
                <a:spcPct val="100000"/>
              </a:lnSpc>
              <a:spcBef>
                <a:spcPts val="0"/>
              </a:spcBef>
              <a:spcAft>
                <a:spcPts val="1000"/>
              </a:spcAft>
              <a:buClr>
                <a:srgbClr val="14ADF0"/>
              </a:buClr>
              <a:buFont typeface="+mj-lt"/>
              <a:buAutoNum type="arabicPeriod"/>
              <a:defRPr sz="28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Numbered list here</a:t>
            </a:r>
          </a:p>
        </p:txBody>
      </p:sp>
      <p:sp>
        <p:nvSpPr>
          <p:cNvPr id="10" name="Text Placeholder 9">
            <a:extLst>
              <a:ext uri="{FF2B5EF4-FFF2-40B4-BE49-F238E27FC236}">
                <a16:creationId xmlns:a16="http://schemas.microsoft.com/office/drawing/2014/main" id="{E790B2EE-6972-B54C-B334-238E6FD17194}"/>
              </a:ext>
            </a:extLst>
          </p:cNvPr>
          <p:cNvSpPr>
            <a:spLocks noGrp="1"/>
          </p:cNvSpPr>
          <p:nvPr>
            <p:ph type="body" sz="quarter" idx="10" hasCustomPrompt="1"/>
          </p:nvPr>
        </p:nvSpPr>
        <p:spPr>
          <a:xfrm>
            <a:off x="387350" y="6481046"/>
            <a:ext cx="8375650" cy="218439"/>
          </a:xfrm>
        </p:spPr>
        <p:txBody>
          <a:bodyPr lIns="0" rIns="0">
            <a:noAutofit/>
          </a:bodyPr>
          <a:lstStyle>
            <a:lvl1pPr marL="0" indent="0" algn="r">
              <a:buNone/>
              <a:defRPr sz="1200" b="0">
                <a:solidFill>
                  <a:schemeClr val="bg2">
                    <a:lumMod val="90000"/>
                  </a:schemeClr>
                </a:solidFill>
                <a:latin typeface="Arial" panose="020B0604020202020204" pitchFamily="34" charset="0"/>
                <a:cs typeface="Arial" panose="020B0604020202020204" pitchFamily="34" charset="0"/>
              </a:defRPr>
            </a:lvl1pPr>
          </a:lstStyle>
          <a:p>
            <a:pPr lvl="0"/>
            <a:r>
              <a:rPr lang="en-US" dirty="0"/>
              <a:t>Source: XYZ</a:t>
            </a:r>
          </a:p>
        </p:txBody>
      </p:sp>
    </p:spTree>
    <p:extLst>
      <p:ext uri="{BB962C8B-B14F-4D97-AF65-F5344CB8AC3E}">
        <p14:creationId xmlns:p14="http://schemas.microsoft.com/office/powerpoint/2010/main" val="1987863372"/>
      </p:ext>
    </p:extLst>
  </p:cSld>
  <p:clrMapOvr>
    <a:masterClrMapping/>
  </p:clrMapOvr>
  <p:extLst>
    <p:ext uri="{DCECCB84-F9BA-43D5-87BE-67443E8EF086}">
      <p15:sldGuideLst xmlns:p15="http://schemas.microsoft.com/office/powerpoint/2012/main">
        <p15:guide id="1" orient="horz" pos="240">
          <p15:clr>
            <a:srgbClr val="FBAE40"/>
          </p15:clr>
        </p15:guide>
        <p15:guide id="2" pos="240">
          <p15:clr>
            <a:srgbClr val="FBAE40"/>
          </p15:clr>
        </p15:guide>
        <p15:guide id="3" pos="5520">
          <p15:clr>
            <a:srgbClr val="FBAE40"/>
          </p15:clr>
        </p15:guide>
        <p15:guide id="4" orient="horz" pos="40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keaway-Bulleted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9AAD0FF-7C56-654B-85B1-9D7DF5B21827}"/>
              </a:ext>
            </a:extLst>
          </p:cNvPr>
          <p:cNvSpPr/>
          <p:nvPr userDrawn="1"/>
        </p:nvSpPr>
        <p:spPr>
          <a:xfrm>
            <a:off x="0" y="0"/>
            <a:ext cx="3048000" cy="6869151"/>
          </a:xfrm>
          <a:prstGeom prst="rect">
            <a:avLst/>
          </a:prstGeom>
          <a:solidFill>
            <a:srgbClr val="14AD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1000" y="0"/>
            <a:ext cx="2291080" cy="6858000"/>
          </a:xfrm>
        </p:spPr>
        <p:txBody>
          <a:bodyPr lIns="0" tIns="0" rIns="0" bIns="0" anchor="ctr" anchorCtr="0">
            <a:noAutofit/>
          </a:bodyPr>
          <a:lstStyle>
            <a:lvl1pPr algn="l">
              <a:lnSpc>
                <a:spcPct val="100000"/>
              </a:lnSpc>
              <a:defRPr sz="3200" b="1">
                <a:solidFill>
                  <a:schemeClr val="bg1"/>
                </a:solidFill>
                <a:latin typeface="Arial" panose="020B0604020202020204" pitchFamily="34" charset="0"/>
                <a:cs typeface="Arial" panose="020B0604020202020204" pitchFamily="34" charset="0"/>
              </a:defRPr>
            </a:lvl1pPr>
          </a:lstStyle>
          <a:p>
            <a:r>
              <a:rPr lang="en-US" dirty="0"/>
              <a:t>Slide Takeaway</a:t>
            </a:r>
          </a:p>
        </p:txBody>
      </p:sp>
      <p:sp>
        <p:nvSpPr>
          <p:cNvPr id="3" name="Subtitle 2"/>
          <p:cNvSpPr>
            <a:spLocks noGrp="1"/>
          </p:cNvSpPr>
          <p:nvPr>
            <p:ph type="subTitle" idx="1" hasCustomPrompt="1"/>
          </p:nvPr>
        </p:nvSpPr>
        <p:spPr>
          <a:xfrm>
            <a:off x="3468755" y="381001"/>
            <a:ext cx="5294245" cy="5981699"/>
          </a:xfrm>
        </p:spPr>
        <p:txBody>
          <a:bodyPr lIns="0" tIns="0" rIns="0" bIns="0" anchor="ctr" anchorCtr="0">
            <a:noAutofit/>
          </a:bodyPr>
          <a:lstStyle>
            <a:lvl1pPr marL="365760" indent="-365760" algn="l">
              <a:lnSpc>
                <a:spcPct val="100000"/>
              </a:lnSpc>
              <a:spcBef>
                <a:spcPts val="0"/>
              </a:spcBef>
              <a:spcAft>
                <a:spcPts val="1000"/>
              </a:spcAft>
              <a:buClr>
                <a:srgbClr val="14ADF0"/>
              </a:buClr>
              <a:buFont typeface="Wingdings" pitchFamily="2" charset="2"/>
              <a:buChar char="§"/>
              <a:defRPr sz="28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Bullet point here</a:t>
            </a:r>
          </a:p>
        </p:txBody>
      </p:sp>
      <p:sp>
        <p:nvSpPr>
          <p:cNvPr id="10" name="Text Placeholder 9">
            <a:extLst>
              <a:ext uri="{FF2B5EF4-FFF2-40B4-BE49-F238E27FC236}">
                <a16:creationId xmlns:a16="http://schemas.microsoft.com/office/drawing/2014/main" id="{E790B2EE-6972-B54C-B334-238E6FD17194}"/>
              </a:ext>
            </a:extLst>
          </p:cNvPr>
          <p:cNvSpPr>
            <a:spLocks noGrp="1"/>
          </p:cNvSpPr>
          <p:nvPr>
            <p:ph type="body" sz="quarter" idx="10" hasCustomPrompt="1"/>
          </p:nvPr>
        </p:nvSpPr>
        <p:spPr>
          <a:xfrm>
            <a:off x="387350" y="6481046"/>
            <a:ext cx="8375650" cy="218439"/>
          </a:xfrm>
        </p:spPr>
        <p:txBody>
          <a:bodyPr lIns="0" rIns="0">
            <a:noAutofit/>
          </a:bodyPr>
          <a:lstStyle>
            <a:lvl1pPr marL="0" indent="0" algn="r">
              <a:buNone/>
              <a:defRPr sz="1200" b="0">
                <a:solidFill>
                  <a:schemeClr val="bg2">
                    <a:lumMod val="90000"/>
                  </a:schemeClr>
                </a:solidFill>
                <a:latin typeface="Arial" panose="020B0604020202020204" pitchFamily="34" charset="0"/>
                <a:cs typeface="Arial" panose="020B0604020202020204" pitchFamily="34" charset="0"/>
              </a:defRPr>
            </a:lvl1pPr>
          </a:lstStyle>
          <a:p>
            <a:pPr lvl="0"/>
            <a:r>
              <a:rPr lang="en-US" dirty="0"/>
              <a:t>Source: XYZ</a:t>
            </a:r>
          </a:p>
        </p:txBody>
      </p:sp>
    </p:spTree>
    <p:extLst>
      <p:ext uri="{BB962C8B-B14F-4D97-AF65-F5344CB8AC3E}">
        <p14:creationId xmlns:p14="http://schemas.microsoft.com/office/powerpoint/2010/main" val="2681374472"/>
      </p:ext>
    </p:extLst>
  </p:cSld>
  <p:clrMapOvr>
    <a:masterClrMapping/>
  </p:clrMapOvr>
  <p:extLst>
    <p:ext uri="{DCECCB84-F9BA-43D5-87BE-67443E8EF086}">
      <p15:sldGuideLst xmlns:p15="http://schemas.microsoft.com/office/powerpoint/2012/main">
        <p15:guide id="1" orient="horz" pos="240" userDrawn="1">
          <p15:clr>
            <a:srgbClr val="FBAE40"/>
          </p15:clr>
        </p15:guide>
        <p15:guide id="2" pos="240" userDrawn="1">
          <p15:clr>
            <a:srgbClr val="FBAE40"/>
          </p15:clr>
        </p15:guide>
        <p15:guide id="3" pos="5520" userDrawn="1">
          <p15:clr>
            <a:srgbClr val="FBAE40"/>
          </p15:clr>
        </p15:guide>
        <p15:guide id="4" orient="horz" pos="40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pert-Quote">
    <p:bg>
      <p:bgPr>
        <a:solidFill>
          <a:srgbClr val="14ADF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4D9CF3-7E98-2B47-BA5D-AF02787823E4}"/>
              </a:ext>
            </a:extLst>
          </p:cNvPr>
          <p:cNvPicPr>
            <a:picLocks noChangeAspect="1"/>
          </p:cNvPicPr>
          <p:nvPr userDrawn="1"/>
        </p:nvPicPr>
        <p:blipFill>
          <a:blip r:embed="rId2"/>
          <a:srcRect/>
          <a:stretch/>
        </p:blipFill>
        <p:spPr>
          <a:xfrm>
            <a:off x="380999" y="427697"/>
            <a:ext cx="801757" cy="803093"/>
          </a:xfrm>
          <a:prstGeom prst="rect">
            <a:avLst/>
          </a:prstGeom>
        </p:spPr>
      </p:pic>
      <p:sp>
        <p:nvSpPr>
          <p:cNvPr id="8" name="Text Placeholder 4">
            <a:extLst>
              <a:ext uri="{FF2B5EF4-FFF2-40B4-BE49-F238E27FC236}">
                <a16:creationId xmlns:a16="http://schemas.microsoft.com/office/drawing/2014/main" id="{275E6C5C-FD43-E74F-95BF-E47D09E94808}"/>
              </a:ext>
            </a:extLst>
          </p:cNvPr>
          <p:cNvSpPr>
            <a:spLocks noGrp="1"/>
          </p:cNvSpPr>
          <p:nvPr>
            <p:ph type="body" sz="quarter" idx="10" hasCustomPrompt="1"/>
          </p:nvPr>
        </p:nvSpPr>
        <p:spPr>
          <a:xfrm>
            <a:off x="377825" y="1500809"/>
            <a:ext cx="8388350" cy="4293566"/>
          </a:xfrm>
        </p:spPr>
        <p:txBody>
          <a:bodyPr lIns="0" tIns="0" rIns="0" bIns="0">
            <a:noAutofit/>
          </a:bodyPr>
          <a:lstStyle>
            <a:lvl1pPr marL="0" indent="0">
              <a:lnSpc>
                <a:spcPct val="100000"/>
              </a:lnSpc>
              <a:spcBef>
                <a:spcPts val="0"/>
              </a:spcBef>
              <a:spcAft>
                <a:spcPts val="1000"/>
              </a:spcAft>
              <a:buNone/>
              <a:defRPr sz="34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Quote here</a:t>
            </a:r>
          </a:p>
        </p:txBody>
      </p:sp>
      <p:sp>
        <p:nvSpPr>
          <p:cNvPr id="9" name="Text Placeholder 5">
            <a:extLst>
              <a:ext uri="{FF2B5EF4-FFF2-40B4-BE49-F238E27FC236}">
                <a16:creationId xmlns:a16="http://schemas.microsoft.com/office/drawing/2014/main" id="{DBDEEA11-C77A-1B42-A787-60046794C463}"/>
              </a:ext>
            </a:extLst>
          </p:cNvPr>
          <p:cNvSpPr>
            <a:spLocks noGrp="1"/>
          </p:cNvSpPr>
          <p:nvPr>
            <p:ph type="body" sz="quarter" idx="11" hasCustomPrompt="1"/>
          </p:nvPr>
        </p:nvSpPr>
        <p:spPr>
          <a:xfrm>
            <a:off x="381000" y="6096001"/>
            <a:ext cx="8382000" cy="381000"/>
          </a:xfrm>
        </p:spPr>
        <p:txBody>
          <a:bodyPr lIns="0" tIns="0" rIns="0" bIns="0" anchor="ctr" anchorCtr="0">
            <a:noAutofit/>
          </a:bodyPr>
          <a:lstStyle>
            <a:lvl1pPr marL="0" indent="0">
              <a:buNone/>
              <a:defRPr sz="2200" b="1"/>
            </a:lvl1pPr>
            <a:lvl2pPr marL="457200" indent="0">
              <a:buNone/>
              <a:defRPr sz="2200" b="1"/>
            </a:lvl2pPr>
            <a:lvl3pPr marL="914400" indent="0">
              <a:buNone/>
              <a:defRPr sz="2200" b="1"/>
            </a:lvl3pPr>
            <a:lvl4pPr marL="1371600" indent="0">
              <a:buNone/>
              <a:defRPr sz="2200" b="1"/>
            </a:lvl4pPr>
            <a:lvl5pPr marL="1828800" indent="0">
              <a:buNone/>
              <a:defRPr sz="2200" b="1"/>
            </a:lvl5pPr>
          </a:lstStyle>
          <a:p>
            <a:pPr lvl="0"/>
            <a:r>
              <a:rPr lang="en-US" dirty="0"/>
              <a:t>- Name, Title, Company</a:t>
            </a:r>
          </a:p>
        </p:txBody>
      </p:sp>
    </p:spTree>
    <p:extLst>
      <p:ext uri="{BB962C8B-B14F-4D97-AF65-F5344CB8AC3E}">
        <p14:creationId xmlns:p14="http://schemas.microsoft.com/office/powerpoint/2010/main" val="478080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keaway-Singl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C433659-DD88-9F42-87D0-9E1A0E90E5FA}"/>
              </a:ext>
            </a:extLst>
          </p:cNvPr>
          <p:cNvSpPr/>
          <p:nvPr userDrawn="1"/>
        </p:nvSpPr>
        <p:spPr>
          <a:xfrm>
            <a:off x="0" y="0"/>
            <a:ext cx="9144000" cy="864704"/>
          </a:xfrm>
          <a:prstGeom prst="rect">
            <a:avLst/>
          </a:prstGeom>
          <a:pattFill prst="wdUpDiag">
            <a:fgClr>
              <a:schemeClr val="bg1">
                <a:lumMod val="95000"/>
              </a:schemeClr>
            </a:fgClr>
            <a:bgClr>
              <a:srgbClr val="14ADF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1000" y="1639957"/>
            <a:ext cx="8382000" cy="4837043"/>
          </a:xfrm>
        </p:spPr>
        <p:txBody>
          <a:bodyPr lIns="0" tIns="0" rIns="0" bIns="0" anchor="ctr" anchorCtr="1">
            <a:noAutofit/>
          </a:bodyPr>
          <a:lstStyle>
            <a:lvl1pPr algn="ctr">
              <a:lnSpc>
                <a:spcPct val="100000"/>
              </a:lnSpc>
              <a:defRPr sz="3500">
                <a:solidFill>
                  <a:schemeClr val="tx2"/>
                </a:solidFill>
                <a:latin typeface="Arial" panose="020B0604020202020204" pitchFamily="34" charset="0"/>
                <a:cs typeface="Arial" panose="020B0604020202020204" pitchFamily="34" charset="0"/>
              </a:defRPr>
            </a:lvl1pPr>
          </a:lstStyle>
          <a:p>
            <a:r>
              <a:rPr lang="en-US" dirty="0"/>
              <a:t>Takeaway Here</a:t>
            </a:r>
          </a:p>
        </p:txBody>
      </p:sp>
      <p:sp>
        <p:nvSpPr>
          <p:cNvPr id="8" name="Oval 7">
            <a:extLst>
              <a:ext uri="{FF2B5EF4-FFF2-40B4-BE49-F238E27FC236}">
                <a16:creationId xmlns:a16="http://schemas.microsoft.com/office/drawing/2014/main" id="{7983BA2E-DC0B-664A-A508-629B600C8143}"/>
              </a:ext>
            </a:extLst>
          </p:cNvPr>
          <p:cNvSpPr/>
          <p:nvPr userDrawn="1"/>
        </p:nvSpPr>
        <p:spPr>
          <a:xfrm>
            <a:off x="4030663" y="381000"/>
            <a:ext cx="1082674" cy="1082674"/>
          </a:xfrm>
          <a:prstGeom prst="ellipse">
            <a:avLst/>
          </a:prstGeom>
          <a:solidFill>
            <a:schemeClr val="tx2"/>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21">
            <a:extLst>
              <a:ext uri="{FF2B5EF4-FFF2-40B4-BE49-F238E27FC236}">
                <a16:creationId xmlns:a16="http://schemas.microsoft.com/office/drawing/2014/main" id="{57BDA958-B606-B549-B4BB-8F1FF39C120D}"/>
              </a:ext>
            </a:extLst>
          </p:cNvPr>
          <p:cNvSpPr>
            <a:spLocks noGrp="1"/>
          </p:cNvSpPr>
          <p:nvPr>
            <p:ph type="pic" sz="quarter" idx="12" hasCustomPrompt="1"/>
          </p:nvPr>
        </p:nvSpPr>
        <p:spPr>
          <a:xfrm>
            <a:off x="4114800" y="465137"/>
            <a:ext cx="914400" cy="914400"/>
          </a:xfrm>
        </p:spPr>
        <p:txBody>
          <a:bodyPr lIns="0" tIns="0" rIns="0" bIns="0" anchor="ctr" anchorCtr="0">
            <a:normAutofit/>
          </a:bodyPr>
          <a:lstStyle>
            <a:lvl1pPr marL="0" indent="0" algn="ctr">
              <a:buNone/>
              <a:defRPr sz="1200">
                <a:latin typeface="Arial" panose="020B0604020202020204" pitchFamily="34" charset="0"/>
                <a:cs typeface="Arial" panose="020B0604020202020204" pitchFamily="34" charset="0"/>
              </a:defRPr>
            </a:lvl1pPr>
          </a:lstStyle>
          <a:p>
            <a:r>
              <a:rPr lang="en-US" dirty="0"/>
              <a:t>Click icon to replace image</a:t>
            </a:r>
          </a:p>
        </p:txBody>
      </p:sp>
    </p:spTree>
    <p:extLst>
      <p:ext uri="{BB962C8B-B14F-4D97-AF65-F5344CB8AC3E}">
        <p14:creationId xmlns:p14="http://schemas.microsoft.com/office/powerpoint/2010/main" val="1065171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1">
    <p:bg>
      <p:bgPr>
        <a:solidFill>
          <a:srgbClr val="14ADF0"/>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C433659-DD88-9F42-87D0-9E1A0E90E5FA}"/>
              </a:ext>
            </a:extLst>
          </p:cNvPr>
          <p:cNvSpPr/>
          <p:nvPr userDrawn="1"/>
        </p:nvSpPr>
        <p:spPr>
          <a:xfrm>
            <a:off x="0" y="0"/>
            <a:ext cx="9144000" cy="864704"/>
          </a:xfrm>
          <a:prstGeom prst="rect">
            <a:avLst/>
          </a:prstGeom>
          <a:pattFill prst="wdUpDiag">
            <a:fgClr>
              <a:schemeClr val="bg1">
                <a:lumMod val="95000"/>
              </a:schemeClr>
            </a:fgClr>
            <a:bgClr>
              <a:srgbClr val="14ADF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1000" y="1639957"/>
            <a:ext cx="8382000" cy="4837043"/>
          </a:xfrm>
        </p:spPr>
        <p:txBody>
          <a:bodyPr lIns="0" tIns="0" rIns="0" bIns="0" anchor="ctr" anchorCtr="1">
            <a:noAutofit/>
          </a:bodyPr>
          <a:lstStyle>
            <a:lvl1pPr algn="ctr">
              <a:lnSpc>
                <a:spcPct val="100000"/>
              </a:lnSpc>
              <a:defRPr sz="5000">
                <a:solidFill>
                  <a:schemeClr val="bg1"/>
                </a:solidFill>
                <a:latin typeface="Arial" panose="020B0604020202020204" pitchFamily="34" charset="0"/>
                <a:cs typeface="Arial" panose="020B0604020202020204" pitchFamily="34" charset="0"/>
              </a:defRPr>
            </a:lvl1pPr>
          </a:lstStyle>
          <a:p>
            <a:r>
              <a:rPr lang="en-US" dirty="0"/>
              <a:t>Header 1</a:t>
            </a:r>
          </a:p>
        </p:txBody>
      </p:sp>
      <p:sp>
        <p:nvSpPr>
          <p:cNvPr id="8" name="Oval 7">
            <a:extLst>
              <a:ext uri="{FF2B5EF4-FFF2-40B4-BE49-F238E27FC236}">
                <a16:creationId xmlns:a16="http://schemas.microsoft.com/office/drawing/2014/main" id="{7983BA2E-DC0B-664A-A508-629B600C8143}"/>
              </a:ext>
            </a:extLst>
          </p:cNvPr>
          <p:cNvSpPr/>
          <p:nvPr userDrawn="1"/>
        </p:nvSpPr>
        <p:spPr>
          <a:xfrm>
            <a:off x="4030663" y="381000"/>
            <a:ext cx="1082674" cy="1082674"/>
          </a:xfrm>
          <a:prstGeom prst="ellipse">
            <a:avLst/>
          </a:prstGeom>
          <a:solidFill>
            <a:schemeClr val="bg1"/>
          </a:solidFill>
          <a:ln w="63500">
            <a:solidFill>
              <a:srgbClr val="14AD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21">
            <a:extLst>
              <a:ext uri="{FF2B5EF4-FFF2-40B4-BE49-F238E27FC236}">
                <a16:creationId xmlns:a16="http://schemas.microsoft.com/office/drawing/2014/main" id="{57BDA958-B606-B549-B4BB-8F1FF39C120D}"/>
              </a:ext>
            </a:extLst>
          </p:cNvPr>
          <p:cNvSpPr>
            <a:spLocks noGrp="1"/>
          </p:cNvSpPr>
          <p:nvPr>
            <p:ph type="pic" sz="quarter" idx="12" hasCustomPrompt="1"/>
          </p:nvPr>
        </p:nvSpPr>
        <p:spPr>
          <a:xfrm>
            <a:off x="4114800" y="465137"/>
            <a:ext cx="914400" cy="914400"/>
          </a:xfrm>
        </p:spPr>
        <p:txBody>
          <a:bodyPr lIns="0" tIns="0" rIns="0" bIns="0" anchor="ctr" anchorCtr="0">
            <a:normAutofit/>
          </a:bodyPr>
          <a:lstStyle>
            <a:lvl1pPr marL="0" indent="0" algn="ctr">
              <a:buNone/>
              <a:defRPr sz="1200">
                <a:latin typeface="Arial" panose="020B0604020202020204" pitchFamily="34" charset="0"/>
                <a:cs typeface="Arial" panose="020B0604020202020204" pitchFamily="34" charset="0"/>
              </a:defRPr>
            </a:lvl1pPr>
          </a:lstStyle>
          <a:p>
            <a:r>
              <a:rPr lang="en-US" dirty="0"/>
              <a:t>Click icon to replace image</a:t>
            </a:r>
          </a:p>
        </p:txBody>
      </p:sp>
    </p:spTree>
    <p:extLst>
      <p:ext uri="{BB962C8B-B14F-4D97-AF65-F5344CB8AC3E}">
        <p14:creationId xmlns:p14="http://schemas.microsoft.com/office/powerpoint/2010/main" val="2990579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2">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A6B2F37F-9D68-CC46-BA8F-7AEACE4D2F47}"/>
              </a:ext>
            </a:extLst>
          </p:cNvPr>
          <p:cNvSpPr>
            <a:spLocks noGrp="1"/>
          </p:cNvSpPr>
          <p:nvPr>
            <p:ph type="pic" sz="quarter" idx="11" hasCustomPrompt="1"/>
          </p:nvPr>
        </p:nvSpPr>
        <p:spPr>
          <a:xfrm>
            <a:off x="0" y="3419061"/>
            <a:ext cx="9144000" cy="3438939"/>
          </a:xfrm>
        </p:spPr>
        <p:txBody>
          <a:bodyPr/>
          <a:lstStyle>
            <a:lvl1pPr marL="0" indent="0">
              <a:buNone/>
              <a:defRPr/>
            </a:lvl1pPr>
          </a:lstStyle>
          <a:p>
            <a:r>
              <a:rPr lang="en-US" dirty="0"/>
              <a:t>Click icon to add photo</a:t>
            </a:r>
          </a:p>
        </p:txBody>
      </p:sp>
      <p:sp>
        <p:nvSpPr>
          <p:cNvPr id="9" name="Rectangle 8">
            <a:extLst>
              <a:ext uri="{FF2B5EF4-FFF2-40B4-BE49-F238E27FC236}">
                <a16:creationId xmlns:a16="http://schemas.microsoft.com/office/drawing/2014/main" id="{A1C5BE6B-DF87-5443-8C85-A8EC575C69F1}"/>
              </a:ext>
            </a:extLst>
          </p:cNvPr>
          <p:cNvSpPr/>
          <p:nvPr userDrawn="1"/>
        </p:nvSpPr>
        <p:spPr>
          <a:xfrm>
            <a:off x="0" y="0"/>
            <a:ext cx="9144000" cy="3429000"/>
          </a:xfrm>
          <a:prstGeom prst="rect">
            <a:avLst/>
          </a:prstGeom>
          <a:solidFill>
            <a:srgbClr val="14ADF0"/>
          </a:solidFill>
          <a:ln>
            <a:no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82C0508-A3FF-B544-9C08-C92EFC28EB7C}"/>
              </a:ext>
            </a:extLst>
          </p:cNvPr>
          <p:cNvSpPr/>
          <p:nvPr userDrawn="1"/>
        </p:nvSpPr>
        <p:spPr>
          <a:xfrm>
            <a:off x="8255000" y="0"/>
            <a:ext cx="889000" cy="3429000"/>
          </a:xfrm>
          <a:prstGeom prst="rect">
            <a:avLst/>
          </a:prstGeom>
          <a:pattFill prst="wdUpDiag">
            <a:fgClr>
              <a:schemeClr val="bg1">
                <a:lumMod val="95000"/>
              </a:schemeClr>
            </a:fgClr>
            <a:bgClr>
              <a:srgbClr val="14ADF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a:extLst>
              <a:ext uri="{FF2B5EF4-FFF2-40B4-BE49-F238E27FC236}">
                <a16:creationId xmlns:a16="http://schemas.microsoft.com/office/drawing/2014/main" id="{928F066A-9A81-9A47-8ADF-2DA3FBFC9A5A}"/>
              </a:ext>
            </a:extLst>
          </p:cNvPr>
          <p:cNvSpPr>
            <a:spLocks noGrp="1"/>
          </p:cNvSpPr>
          <p:nvPr>
            <p:ph type="body" sz="quarter" idx="10" hasCustomPrompt="1"/>
          </p:nvPr>
        </p:nvSpPr>
        <p:spPr>
          <a:xfrm>
            <a:off x="381000" y="0"/>
            <a:ext cx="7858125" cy="3429000"/>
          </a:xfrm>
        </p:spPr>
        <p:txBody>
          <a:bodyPr wrap="square" lIns="0" tIns="0" rIns="0" bIns="0" anchor="ctr">
            <a:noAutofit/>
          </a:bodyPr>
          <a:lstStyle>
            <a:lvl1pPr marL="0" indent="0">
              <a:lnSpc>
                <a:spcPct val="100000"/>
              </a:lnSpc>
              <a:buNone/>
              <a:defRPr sz="4000" b="0">
                <a:solidFill>
                  <a:schemeClr val="bg1"/>
                </a:solidFill>
                <a:latin typeface="Arial" panose="020B0604020202020204" pitchFamily="34" charset="0"/>
                <a:cs typeface="Arial" panose="020B0604020202020204" pitchFamily="34" charset="0"/>
              </a:defRPr>
            </a:lvl1pPr>
          </a:lstStyle>
          <a:p>
            <a:pPr lvl="0"/>
            <a:r>
              <a:rPr lang="en-US" dirty="0"/>
              <a:t>Header 2</a:t>
            </a:r>
          </a:p>
        </p:txBody>
      </p:sp>
      <p:sp>
        <p:nvSpPr>
          <p:cNvPr id="17" name="Oval 16">
            <a:extLst>
              <a:ext uri="{FF2B5EF4-FFF2-40B4-BE49-F238E27FC236}">
                <a16:creationId xmlns:a16="http://schemas.microsoft.com/office/drawing/2014/main" id="{9CE2DCCE-664F-FB43-8AAF-F78641D426D1}"/>
              </a:ext>
            </a:extLst>
          </p:cNvPr>
          <p:cNvSpPr/>
          <p:nvPr userDrawn="1"/>
        </p:nvSpPr>
        <p:spPr>
          <a:xfrm>
            <a:off x="7739289" y="1173163"/>
            <a:ext cx="1082674" cy="1082674"/>
          </a:xfrm>
          <a:prstGeom prst="ellipse">
            <a:avLst/>
          </a:prstGeom>
          <a:solidFill>
            <a:schemeClr val="bg1"/>
          </a:solidFill>
          <a:ln w="63500">
            <a:solidFill>
              <a:srgbClr val="14AD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cture Placeholder 21">
            <a:extLst>
              <a:ext uri="{FF2B5EF4-FFF2-40B4-BE49-F238E27FC236}">
                <a16:creationId xmlns:a16="http://schemas.microsoft.com/office/drawing/2014/main" id="{5502D462-75B2-554D-A735-99FF94B3C070}"/>
              </a:ext>
            </a:extLst>
          </p:cNvPr>
          <p:cNvSpPr>
            <a:spLocks noGrp="1"/>
          </p:cNvSpPr>
          <p:nvPr>
            <p:ph type="pic" sz="quarter" idx="12" hasCustomPrompt="1"/>
          </p:nvPr>
        </p:nvSpPr>
        <p:spPr>
          <a:xfrm>
            <a:off x="7823426" y="1257300"/>
            <a:ext cx="914400" cy="914400"/>
          </a:xfrm>
        </p:spPr>
        <p:txBody>
          <a:bodyPr lIns="0" tIns="0" rIns="0" bIns="0" anchor="ctr" anchorCtr="0">
            <a:normAutofit/>
          </a:bodyPr>
          <a:lstStyle>
            <a:lvl1pPr marL="0" indent="0" algn="ctr">
              <a:buNone/>
              <a:defRPr sz="1200">
                <a:latin typeface="Arial" panose="020B0604020202020204" pitchFamily="34" charset="0"/>
                <a:cs typeface="Arial" panose="020B0604020202020204" pitchFamily="34" charset="0"/>
              </a:defRPr>
            </a:lvl1pPr>
          </a:lstStyle>
          <a:p>
            <a:r>
              <a:rPr lang="en-US" dirty="0"/>
              <a:t>Click icon to replace image</a:t>
            </a:r>
          </a:p>
        </p:txBody>
      </p:sp>
    </p:spTree>
    <p:extLst>
      <p:ext uri="{BB962C8B-B14F-4D97-AF65-F5344CB8AC3E}">
        <p14:creationId xmlns:p14="http://schemas.microsoft.com/office/powerpoint/2010/main" val="3552867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81001"/>
            <a:ext cx="8382000" cy="87102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81000" y="1825624"/>
            <a:ext cx="8382000" cy="46513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6427664"/>
      </p:ext>
    </p:extLst>
  </p:cSld>
  <p:clrMap bg1="lt1" tx1="dk1" bg2="lt2" tx2="dk2" accent1="accent1" accent2="accent2" accent3="accent3" accent4="accent4" accent5="accent5" accent6="accent6" hlink="hlink" folHlink="folHlink"/>
  <p:sldLayoutIdLst>
    <p:sldLayoutId id="2147483663" r:id="rId1"/>
    <p:sldLayoutId id="2147483679" r:id="rId2"/>
    <p:sldLayoutId id="2147484184" r:id="rId3"/>
    <p:sldLayoutId id="2147483772" r:id="rId4"/>
    <p:sldLayoutId id="2147483661" r:id="rId5"/>
    <p:sldLayoutId id="2147484182" r:id="rId6"/>
    <p:sldLayoutId id="2147483662" r:id="rId7"/>
    <p:sldLayoutId id="2147483677" r:id="rId8"/>
    <p:sldLayoutId id="2147483676" r:id="rId9"/>
    <p:sldLayoutId id="2147483684" r:id="rId10"/>
    <p:sldLayoutId id="2147483683" r:id="rId11"/>
    <p:sldLayoutId id="2147483680" r:id="rId12"/>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userDrawn="1">
          <p15:clr>
            <a:srgbClr val="F26B43"/>
          </p15:clr>
        </p15:guide>
        <p15:guide id="2" pos="240" userDrawn="1">
          <p15:clr>
            <a:srgbClr val="F26B43"/>
          </p15:clr>
        </p15:guide>
        <p15:guide id="3" pos="5520" userDrawn="1">
          <p15:clr>
            <a:srgbClr val="F26B43"/>
          </p15:clr>
        </p15:guide>
        <p15:guide id="4" orient="horz" pos="4080" userDrawn="1">
          <p15:clr>
            <a:srgbClr val="F26B43"/>
          </p15:clr>
        </p15:guide>
        <p15:guide id="5" orient="horz" pos="400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chart" Target="../charts/chart10.xml"/></Relationships>
</file>

<file path=ppt/slides/_rels/slide3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0B9A3-FC9B-455E-BEC1-FF1BD9DBB60F}"/>
              </a:ext>
            </a:extLst>
          </p:cNvPr>
          <p:cNvSpPr>
            <a:spLocks noGrp="1"/>
          </p:cNvSpPr>
          <p:nvPr>
            <p:ph type="title"/>
          </p:nvPr>
        </p:nvSpPr>
        <p:spPr>
          <a:xfrm>
            <a:off x="381000" y="1519799"/>
            <a:ext cx="8382000" cy="3896547"/>
          </a:xfrm>
        </p:spPr>
        <p:txBody>
          <a:bodyPr/>
          <a:lstStyle/>
          <a:p>
            <a:r>
              <a:rPr lang="en-US" dirty="0"/>
              <a:t>A LOOK AT THE </a:t>
            </a:r>
            <a:br>
              <a:rPr lang="en-US" dirty="0"/>
            </a:br>
            <a:r>
              <a:rPr lang="en-US" dirty="0"/>
              <a:t>HOUSING MARKET </a:t>
            </a:r>
            <a:br>
              <a:rPr lang="en-US" dirty="0"/>
            </a:br>
            <a:r>
              <a:rPr lang="en-US" dirty="0"/>
              <a:t>IN 2022</a:t>
            </a:r>
          </a:p>
        </p:txBody>
      </p:sp>
      <p:pic>
        <p:nvPicPr>
          <p:cNvPr id="9" name="Picture Placeholder 8" descr="Icon&#10;&#10;Description automatically generated">
            <a:extLst>
              <a:ext uri="{FF2B5EF4-FFF2-40B4-BE49-F238E27FC236}">
                <a16:creationId xmlns:a16="http://schemas.microsoft.com/office/drawing/2014/main" id="{7AD68560-E32B-4862-A48C-499F60454D76}"/>
              </a:ext>
            </a:extLst>
          </p:cNvPr>
          <p:cNvPicPr>
            <a:picLocks noGrp="1" noChangeAspect="1"/>
          </p:cNvPicPr>
          <p:nvPr>
            <p:ph type="pic" sz="quarter" idx="12"/>
          </p:nvPr>
        </p:nvPicPr>
        <p:blipFill>
          <a:blip r:embed="rId3"/>
          <a:srcRect t="83" b="83"/>
          <a:stretch>
            <a:fillRect/>
          </a:stretch>
        </p:blipFill>
        <p:spPr>
          <a:noFill/>
          <a:ln>
            <a:noFill/>
          </a:ln>
        </p:spPr>
      </p:pic>
      <p:sp>
        <p:nvSpPr>
          <p:cNvPr id="5" name="Rectangle 4">
            <a:extLst>
              <a:ext uri="{FF2B5EF4-FFF2-40B4-BE49-F238E27FC236}">
                <a16:creationId xmlns:a16="http://schemas.microsoft.com/office/drawing/2014/main" id="{80E34D09-9F05-CA46-B567-7EE4984BD840}"/>
              </a:ext>
            </a:extLst>
          </p:cNvPr>
          <p:cNvSpPr/>
          <p:nvPr/>
        </p:nvSpPr>
        <p:spPr>
          <a:xfrm>
            <a:off x="0" y="4885151"/>
            <a:ext cx="9144000" cy="13402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drawing&#10;&#10;Description automatically generated">
            <a:extLst>
              <a:ext uri="{FF2B5EF4-FFF2-40B4-BE49-F238E27FC236}">
                <a16:creationId xmlns:a16="http://schemas.microsoft.com/office/drawing/2014/main" id="{FCFDCD98-23DB-8A4E-80E0-8E46C6ECD8D1}"/>
              </a:ext>
            </a:extLst>
          </p:cNvPr>
          <p:cNvPicPr>
            <a:picLocks noChangeAspect="1"/>
          </p:cNvPicPr>
          <p:nvPr/>
        </p:nvPicPr>
        <p:blipFill>
          <a:blip r:embed="rId4"/>
          <a:stretch>
            <a:fillRect/>
          </a:stretch>
        </p:blipFill>
        <p:spPr>
          <a:xfrm>
            <a:off x="2570216" y="5947541"/>
            <a:ext cx="4003568" cy="555789"/>
          </a:xfrm>
          <a:prstGeom prst="rect">
            <a:avLst/>
          </a:prstGeom>
        </p:spPr>
      </p:pic>
    </p:spTree>
    <p:extLst>
      <p:ext uri="{BB962C8B-B14F-4D97-AF65-F5344CB8AC3E}">
        <p14:creationId xmlns:p14="http://schemas.microsoft.com/office/powerpoint/2010/main" val="4292140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286E05-128E-419B-B8A4-D5C9287E848B}"/>
              </a:ext>
            </a:extLst>
          </p:cNvPr>
          <p:cNvSpPr>
            <a:spLocks noGrp="1"/>
          </p:cNvSpPr>
          <p:nvPr>
            <p:ph type="body" sz="quarter" idx="10"/>
          </p:nvPr>
        </p:nvSpPr>
        <p:spPr/>
        <p:txBody>
          <a:bodyPr/>
          <a:lstStyle/>
          <a:p>
            <a:r>
              <a:rPr lang="en-US" dirty="0"/>
              <a:t>The pandemic has delayed plans for many Americans, and homeowners looking to move on to the next stage of life are no exception. Recent survey data suggests the majority of prospective sellers </a:t>
            </a:r>
            <a:r>
              <a:rPr lang="en-US" b="1" dirty="0">
                <a:solidFill>
                  <a:schemeClr val="bg2">
                    <a:lumMod val="25000"/>
                  </a:schemeClr>
                </a:solidFill>
              </a:rPr>
              <a:t>are actively preparing to enter the market this winter</a:t>
            </a:r>
            <a:r>
              <a:rPr lang="en-US" b="1" dirty="0"/>
              <a:t>.</a:t>
            </a:r>
          </a:p>
        </p:txBody>
      </p:sp>
      <p:sp>
        <p:nvSpPr>
          <p:cNvPr id="3" name="Text Placeholder 2">
            <a:extLst>
              <a:ext uri="{FF2B5EF4-FFF2-40B4-BE49-F238E27FC236}">
                <a16:creationId xmlns:a16="http://schemas.microsoft.com/office/drawing/2014/main" id="{F23F65DB-D97A-4296-9143-B49FBC5A6DC4}"/>
              </a:ext>
            </a:extLst>
          </p:cNvPr>
          <p:cNvSpPr>
            <a:spLocks noGrp="1"/>
          </p:cNvSpPr>
          <p:nvPr>
            <p:ph type="body" sz="quarter" idx="11"/>
          </p:nvPr>
        </p:nvSpPr>
        <p:spPr/>
        <p:txBody>
          <a:bodyPr/>
          <a:lstStyle/>
          <a:p>
            <a:r>
              <a:rPr lang="en-US" dirty="0"/>
              <a:t>- George </a:t>
            </a:r>
            <a:r>
              <a:rPr lang="en-US" dirty="0" err="1"/>
              <a:t>Ratiu</a:t>
            </a:r>
            <a:r>
              <a:rPr lang="en-US" b="0" dirty="0"/>
              <a:t>, Manager of Economic Research, realtor.com</a:t>
            </a:r>
          </a:p>
        </p:txBody>
      </p:sp>
    </p:spTree>
    <p:extLst>
      <p:ext uri="{BB962C8B-B14F-4D97-AF65-F5344CB8AC3E}">
        <p14:creationId xmlns:p14="http://schemas.microsoft.com/office/powerpoint/2010/main" val="3185062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E30F0B-ECEF-4444-852B-242081C31905}"/>
              </a:ext>
            </a:extLst>
          </p:cNvPr>
          <p:cNvSpPr>
            <a:spLocks noGrp="1"/>
          </p:cNvSpPr>
          <p:nvPr>
            <p:ph type="body" sz="quarter" idx="10"/>
          </p:nvPr>
        </p:nvSpPr>
        <p:spPr/>
        <p:txBody>
          <a:bodyPr/>
          <a:lstStyle/>
          <a:p>
            <a:r>
              <a:rPr lang="en-US" dirty="0"/>
              <a:t>Source: realtor.com</a:t>
            </a:r>
          </a:p>
        </p:txBody>
      </p:sp>
      <p:sp>
        <p:nvSpPr>
          <p:cNvPr id="3" name="Title 2">
            <a:extLst>
              <a:ext uri="{FF2B5EF4-FFF2-40B4-BE49-F238E27FC236}">
                <a16:creationId xmlns:a16="http://schemas.microsoft.com/office/drawing/2014/main" id="{BC16DCE9-9AB3-44C8-9057-633723FCF633}"/>
              </a:ext>
            </a:extLst>
          </p:cNvPr>
          <p:cNvSpPr>
            <a:spLocks noGrp="1"/>
          </p:cNvSpPr>
          <p:nvPr>
            <p:ph type="title"/>
          </p:nvPr>
        </p:nvSpPr>
        <p:spPr/>
        <p:txBody>
          <a:bodyPr/>
          <a:lstStyle/>
          <a:p>
            <a:r>
              <a:rPr lang="en-US" dirty="0" err="1"/>
              <a:t>Realtor.com’s</a:t>
            </a:r>
            <a:r>
              <a:rPr lang="en-US" dirty="0"/>
              <a:t> Seller Survey Reveals… </a:t>
            </a:r>
          </a:p>
        </p:txBody>
      </p:sp>
      <p:cxnSp>
        <p:nvCxnSpPr>
          <p:cNvPr id="5" name="Straight Connector 4">
            <a:extLst>
              <a:ext uri="{FF2B5EF4-FFF2-40B4-BE49-F238E27FC236}">
                <a16:creationId xmlns:a16="http://schemas.microsoft.com/office/drawing/2014/main" id="{C2DB557C-C187-47B1-A866-30D78A589A1C}"/>
              </a:ext>
            </a:extLst>
          </p:cNvPr>
          <p:cNvCxnSpPr>
            <a:cxnSpLocks/>
          </p:cNvCxnSpPr>
          <p:nvPr/>
        </p:nvCxnSpPr>
        <p:spPr bwMode="auto">
          <a:xfrm>
            <a:off x="605614" y="3838254"/>
            <a:ext cx="7951350" cy="0"/>
          </a:xfrm>
          <a:prstGeom prst="line">
            <a:avLst/>
          </a:prstGeom>
          <a:ln w="57150" cap="rnd">
            <a:solidFill>
              <a:schemeClr val="tx1"/>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A330C6E-6B69-4715-8229-3BE5148C6427}"/>
              </a:ext>
            </a:extLst>
          </p:cNvPr>
          <p:cNvCxnSpPr>
            <a:cxnSpLocks/>
          </p:cNvCxnSpPr>
          <p:nvPr/>
        </p:nvCxnSpPr>
        <p:spPr bwMode="auto">
          <a:xfrm>
            <a:off x="4572000" y="1181528"/>
            <a:ext cx="0" cy="5188450"/>
          </a:xfrm>
          <a:prstGeom prst="line">
            <a:avLst/>
          </a:prstGeom>
          <a:ln w="57150" cap="rnd">
            <a:solidFill>
              <a:schemeClr val="tx1"/>
            </a:solidFill>
            <a:prstDash val="sysDot"/>
          </a:ln>
          <a:effectLst/>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1A7B5E8-DA23-44BA-95B2-9E1EC07206A0}"/>
              </a:ext>
            </a:extLst>
          </p:cNvPr>
          <p:cNvSpPr txBox="1"/>
          <p:nvPr/>
        </p:nvSpPr>
        <p:spPr>
          <a:xfrm>
            <a:off x="9415" y="1264512"/>
            <a:ext cx="4571999" cy="2092881"/>
          </a:xfrm>
          <a:prstGeom prst="rect">
            <a:avLst/>
          </a:prstGeom>
          <a:noFill/>
        </p:spPr>
        <p:txBody>
          <a:bodyPr wrap="square" rtlCol="0">
            <a:spAutoFit/>
          </a:bodyPr>
          <a:lstStyle/>
          <a:p>
            <a:pPr algn="ctr"/>
            <a:r>
              <a:rPr lang="en-US" sz="2000" dirty="0"/>
              <a:t>Majority of sellers entering </a:t>
            </a:r>
          </a:p>
          <a:p>
            <a:pPr algn="ctr"/>
            <a:r>
              <a:rPr lang="en-US" sz="2000" dirty="0"/>
              <a:t>the market in the next year </a:t>
            </a:r>
          </a:p>
          <a:p>
            <a:pPr algn="ctr"/>
            <a:endParaRPr lang="en-US" sz="800" dirty="0"/>
          </a:p>
          <a:p>
            <a:pPr algn="ctr"/>
            <a:r>
              <a:rPr lang="en-US" sz="4000" dirty="0">
                <a:solidFill>
                  <a:srgbClr val="14AEEF"/>
                </a:solidFill>
              </a:rPr>
              <a:t>PLAN TO LIST </a:t>
            </a:r>
          </a:p>
          <a:p>
            <a:pPr algn="ctr"/>
            <a:r>
              <a:rPr lang="en-US" sz="3200" b="1" dirty="0">
                <a:solidFill>
                  <a:srgbClr val="14AEEF"/>
                </a:solidFill>
              </a:rPr>
              <a:t>in Next 6 Months </a:t>
            </a:r>
          </a:p>
          <a:p>
            <a:pPr algn="ctr"/>
            <a:endParaRPr lang="en-US" sz="1000" i="1" dirty="0">
              <a:solidFill>
                <a:srgbClr val="00B0F0"/>
              </a:solidFill>
            </a:endParaRPr>
          </a:p>
        </p:txBody>
      </p:sp>
      <p:grpSp>
        <p:nvGrpSpPr>
          <p:cNvPr id="24" name="Group 23">
            <a:extLst>
              <a:ext uri="{FF2B5EF4-FFF2-40B4-BE49-F238E27FC236}">
                <a16:creationId xmlns:a16="http://schemas.microsoft.com/office/drawing/2014/main" id="{E0361E85-CA8F-485B-8857-5D9B7C6A9D47}"/>
              </a:ext>
            </a:extLst>
          </p:cNvPr>
          <p:cNvGrpSpPr/>
          <p:nvPr/>
        </p:nvGrpSpPr>
        <p:grpSpPr>
          <a:xfrm>
            <a:off x="4473265" y="1315587"/>
            <a:ext cx="4616792" cy="1938741"/>
            <a:chOff x="4535768" y="934172"/>
            <a:chExt cx="4616792" cy="1938741"/>
          </a:xfrm>
        </p:grpSpPr>
        <p:sp>
          <p:nvSpPr>
            <p:cNvPr id="25" name="TextBox 24">
              <a:extLst>
                <a:ext uri="{FF2B5EF4-FFF2-40B4-BE49-F238E27FC236}">
                  <a16:creationId xmlns:a16="http://schemas.microsoft.com/office/drawing/2014/main" id="{E8FC9886-C9F0-44DC-915B-817576CE13CD}"/>
                </a:ext>
              </a:extLst>
            </p:cNvPr>
            <p:cNvSpPr txBox="1"/>
            <p:nvPr/>
          </p:nvSpPr>
          <p:spPr>
            <a:xfrm>
              <a:off x="4535768" y="934172"/>
              <a:ext cx="4580561" cy="1200329"/>
            </a:xfrm>
            <a:prstGeom prst="rect">
              <a:avLst/>
            </a:prstGeom>
            <a:noFill/>
          </p:spPr>
          <p:txBody>
            <a:bodyPr wrap="square" rtlCol="0">
              <a:spAutoFit/>
            </a:bodyPr>
            <a:lstStyle/>
            <a:p>
              <a:pPr algn="ctr"/>
              <a:r>
                <a:rPr lang="en-US" sz="7200" dirty="0">
                  <a:solidFill>
                    <a:srgbClr val="14AEEF"/>
                  </a:solidFill>
                </a:rPr>
                <a:t>65%</a:t>
              </a:r>
            </a:p>
          </p:txBody>
        </p:sp>
        <p:sp>
          <p:nvSpPr>
            <p:cNvPr id="26" name="TextBox 25">
              <a:extLst>
                <a:ext uri="{FF2B5EF4-FFF2-40B4-BE49-F238E27FC236}">
                  <a16:creationId xmlns:a16="http://schemas.microsoft.com/office/drawing/2014/main" id="{1B9D94FD-56D1-4263-A147-D24CA1563C25}"/>
                </a:ext>
              </a:extLst>
            </p:cNvPr>
            <p:cNvSpPr txBox="1"/>
            <p:nvPr/>
          </p:nvSpPr>
          <p:spPr>
            <a:xfrm>
              <a:off x="4571999" y="2165027"/>
              <a:ext cx="4580561" cy="707886"/>
            </a:xfrm>
            <a:prstGeom prst="rect">
              <a:avLst/>
            </a:prstGeom>
            <a:noFill/>
          </p:spPr>
          <p:txBody>
            <a:bodyPr wrap="square">
              <a:spAutoFit/>
            </a:bodyPr>
            <a:lstStyle/>
            <a:p>
              <a:pPr algn="ctr"/>
              <a:r>
                <a:rPr lang="en-US" sz="2000" dirty="0"/>
                <a:t>Have just listed (19%) or </a:t>
              </a:r>
            </a:p>
            <a:p>
              <a:pPr algn="ctr"/>
              <a:r>
                <a:rPr lang="en-US" sz="2000" dirty="0"/>
                <a:t>plan to list this winter</a:t>
              </a:r>
            </a:p>
          </p:txBody>
        </p:sp>
      </p:grpSp>
      <p:grpSp>
        <p:nvGrpSpPr>
          <p:cNvPr id="27" name="Group 26">
            <a:extLst>
              <a:ext uri="{FF2B5EF4-FFF2-40B4-BE49-F238E27FC236}">
                <a16:creationId xmlns:a16="http://schemas.microsoft.com/office/drawing/2014/main" id="{B1DBFC89-1217-4CC8-B8DB-71322C72CD96}"/>
              </a:ext>
            </a:extLst>
          </p:cNvPr>
          <p:cNvGrpSpPr/>
          <p:nvPr/>
        </p:nvGrpSpPr>
        <p:grpSpPr>
          <a:xfrm>
            <a:off x="4396585" y="3997618"/>
            <a:ext cx="4580561" cy="2090127"/>
            <a:chOff x="4571999" y="761928"/>
            <a:chExt cx="4580561" cy="2090127"/>
          </a:xfrm>
        </p:grpSpPr>
        <p:sp>
          <p:nvSpPr>
            <p:cNvPr id="28" name="TextBox 27">
              <a:extLst>
                <a:ext uri="{FF2B5EF4-FFF2-40B4-BE49-F238E27FC236}">
                  <a16:creationId xmlns:a16="http://schemas.microsoft.com/office/drawing/2014/main" id="{0FCAC860-BBE3-47FA-A074-3AE342877524}"/>
                </a:ext>
              </a:extLst>
            </p:cNvPr>
            <p:cNvSpPr txBox="1"/>
            <p:nvPr/>
          </p:nvSpPr>
          <p:spPr>
            <a:xfrm>
              <a:off x="4571999" y="761928"/>
              <a:ext cx="4580561" cy="1200329"/>
            </a:xfrm>
            <a:prstGeom prst="rect">
              <a:avLst/>
            </a:prstGeom>
            <a:noFill/>
          </p:spPr>
          <p:txBody>
            <a:bodyPr wrap="square" rtlCol="0">
              <a:spAutoFit/>
            </a:bodyPr>
            <a:lstStyle/>
            <a:p>
              <a:pPr algn="ctr"/>
              <a:r>
                <a:rPr lang="en-US" sz="7200" dirty="0">
                  <a:solidFill>
                    <a:srgbClr val="14AEEF"/>
                  </a:solidFill>
                </a:rPr>
                <a:t>93%</a:t>
              </a:r>
            </a:p>
          </p:txBody>
        </p:sp>
        <p:sp>
          <p:nvSpPr>
            <p:cNvPr id="29" name="TextBox 28">
              <a:extLst>
                <a:ext uri="{FF2B5EF4-FFF2-40B4-BE49-F238E27FC236}">
                  <a16:creationId xmlns:a16="http://schemas.microsoft.com/office/drawing/2014/main" id="{673A44D9-22CF-4AC9-8FB3-BAF0ABA2EB97}"/>
                </a:ext>
              </a:extLst>
            </p:cNvPr>
            <p:cNvSpPr txBox="1"/>
            <p:nvPr/>
          </p:nvSpPr>
          <p:spPr>
            <a:xfrm>
              <a:off x="4977253" y="1928725"/>
              <a:ext cx="3923414" cy="923330"/>
            </a:xfrm>
            <a:prstGeom prst="rect">
              <a:avLst/>
            </a:prstGeom>
            <a:noFill/>
          </p:spPr>
          <p:txBody>
            <a:bodyPr wrap="square">
              <a:spAutoFit/>
            </a:bodyPr>
            <a:lstStyle/>
            <a:p>
              <a:pPr algn="ctr"/>
              <a:r>
                <a:rPr lang="en-US" dirty="0"/>
                <a:t>Have already taken steps toward listing their home, including working with an agent (28%)</a:t>
              </a:r>
            </a:p>
          </p:txBody>
        </p:sp>
      </p:grpSp>
      <p:grpSp>
        <p:nvGrpSpPr>
          <p:cNvPr id="30" name="Group 29">
            <a:extLst>
              <a:ext uri="{FF2B5EF4-FFF2-40B4-BE49-F238E27FC236}">
                <a16:creationId xmlns:a16="http://schemas.microsoft.com/office/drawing/2014/main" id="{8455EC95-F8DF-4501-B55B-5E8FA04F2DD3}"/>
              </a:ext>
            </a:extLst>
          </p:cNvPr>
          <p:cNvGrpSpPr/>
          <p:nvPr/>
        </p:nvGrpSpPr>
        <p:grpSpPr>
          <a:xfrm>
            <a:off x="101756" y="3988838"/>
            <a:ext cx="4580561" cy="2336664"/>
            <a:chOff x="4605838" y="1028692"/>
            <a:chExt cx="4580561" cy="2336664"/>
          </a:xfrm>
        </p:grpSpPr>
        <p:sp>
          <p:nvSpPr>
            <p:cNvPr id="31" name="TextBox 30">
              <a:extLst>
                <a:ext uri="{FF2B5EF4-FFF2-40B4-BE49-F238E27FC236}">
                  <a16:creationId xmlns:a16="http://schemas.microsoft.com/office/drawing/2014/main" id="{B945CC83-C38C-4A4E-9923-1349C7C6C293}"/>
                </a:ext>
              </a:extLst>
            </p:cNvPr>
            <p:cNvSpPr txBox="1"/>
            <p:nvPr/>
          </p:nvSpPr>
          <p:spPr>
            <a:xfrm>
              <a:off x="4605838" y="1028692"/>
              <a:ext cx="4580561" cy="1200329"/>
            </a:xfrm>
            <a:prstGeom prst="rect">
              <a:avLst/>
            </a:prstGeom>
            <a:noFill/>
          </p:spPr>
          <p:txBody>
            <a:bodyPr wrap="square" rtlCol="0">
              <a:spAutoFit/>
            </a:bodyPr>
            <a:lstStyle/>
            <a:p>
              <a:pPr algn="ctr"/>
              <a:r>
                <a:rPr lang="en-US" sz="7200" dirty="0">
                  <a:solidFill>
                    <a:srgbClr val="14AEEF"/>
                  </a:solidFill>
                </a:rPr>
                <a:t>36%</a:t>
              </a:r>
            </a:p>
          </p:txBody>
        </p:sp>
        <p:sp>
          <p:nvSpPr>
            <p:cNvPr id="32" name="TextBox 31">
              <a:extLst>
                <a:ext uri="{FF2B5EF4-FFF2-40B4-BE49-F238E27FC236}">
                  <a16:creationId xmlns:a16="http://schemas.microsoft.com/office/drawing/2014/main" id="{269C75B8-89CE-49B9-9858-A6A827AE5A56}"/>
                </a:ext>
              </a:extLst>
            </p:cNvPr>
            <p:cNvSpPr txBox="1"/>
            <p:nvPr/>
          </p:nvSpPr>
          <p:spPr>
            <a:xfrm>
              <a:off x="4977253" y="2165027"/>
              <a:ext cx="3923414" cy="1200329"/>
            </a:xfrm>
            <a:prstGeom prst="rect">
              <a:avLst/>
            </a:prstGeom>
            <a:noFill/>
          </p:spPr>
          <p:txBody>
            <a:bodyPr wrap="square">
              <a:spAutoFit/>
            </a:bodyPr>
            <a:lstStyle/>
            <a:p>
              <a:pPr algn="ctr"/>
              <a:r>
                <a:rPr lang="en-US" dirty="0"/>
                <a:t>Have researched the value of </a:t>
              </a:r>
            </a:p>
            <a:p>
              <a:pPr algn="ctr"/>
              <a:r>
                <a:rPr lang="en-US" dirty="0"/>
                <a:t>their home and others in their neighborhood, as well as started making repairs or decluttering</a:t>
              </a:r>
            </a:p>
          </p:txBody>
        </p:sp>
      </p:grpSp>
      <p:pic>
        <p:nvPicPr>
          <p:cNvPr id="16" name="Picture 15" descr="A picture containing text, sign&#10;&#10;Description automatically generated">
            <a:extLst>
              <a:ext uri="{FF2B5EF4-FFF2-40B4-BE49-F238E27FC236}">
                <a16:creationId xmlns:a16="http://schemas.microsoft.com/office/drawing/2014/main" id="{65DE4D93-1D19-F141-ABE0-38590636D074}"/>
              </a:ext>
            </a:extLst>
          </p:cNvPr>
          <p:cNvPicPr>
            <a:picLocks noChangeAspect="1"/>
          </p:cNvPicPr>
          <p:nvPr/>
        </p:nvPicPr>
        <p:blipFill>
          <a:blip r:embed="rId3"/>
          <a:stretch>
            <a:fillRect/>
          </a:stretch>
        </p:blipFill>
        <p:spPr>
          <a:xfrm>
            <a:off x="176061" y="6476999"/>
            <a:ext cx="1765474" cy="237340"/>
          </a:xfrm>
          <a:prstGeom prst="rect">
            <a:avLst/>
          </a:prstGeom>
        </p:spPr>
      </p:pic>
    </p:spTree>
    <p:extLst>
      <p:ext uri="{BB962C8B-B14F-4D97-AF65-F5344CB8AC3E}">
        <p14:creationId xmlns:p14="http://schemas.microsoft.com/office/powerpoint/2010/main" val="3126830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756D5D-0471-4BDB-A86B-28E0746ECD13}"/>
              </a:ext>
            </a:extLst>
          </p:cNvPr>
          <p:cNvSpPr>
            <a:spLocks noGrp="1"/>
          </p:cNvSpPr>
          <p:nvPr>
            <p:ph type="body" sz="quarter" idx="10"/>
          </p:nvPr>
        </p:nvSpPr>
        <p:spPr/>
        <p:txBody>
          <a:bodyPr/>
          <a:lstStyle/>
          <a:p>
            <a:r>
              <a:rPr lang="en-US" dirty="0"/>
              <a:t>The lack of insight around home equity presents an opportunity for real estate professionals, who are always looking for touch points with past clients.</a:t>
            </a:r>
          </a:p>
        </p:txBody>
      </p:sp>
      <p:sp>
        <p:nvSpPr>
          <p:cNvPr id="3" name="Text Placeholder 2">
            <a:extLst>
              <a:ext uri="{FF2B5EF4-FFF2-40B4-BE49-F238E27FC236}">
                <a16:creationId xmlns:a16="http://schemas.microsoft.com/office/drawing/2014/main" id="{A09A20EA-F8AA-46C2-AB9C-B639594E27F9}"/>
              </a:ext>
            </a:extLst>
          </p:cNvPr>
          <p:cNvSpPr>
            <a:spLocks noGrp="1"/>
          </p:cNvSpPr>
          <p:nvPr>
            <p:ph type="body" sz="quarter" idx="11"/>
          </p:nvPr>
        </p:nvSpPr>
        <p:spPr/>
        <p:txBody>
          <a:bodyPr/>
          <a:lstStyle/>
          <a:p>
            <a:r>
              <a:rPr lang="en-US" dirty="0"/>
              <a:t>- 2021 REALTORS’ Conference &amp; Expo</a:t>
            </a:r>
          </a:p>
        </p:txBody>
      </p:sp>
    </p:spTree>
    <p:extLst>
      <p:ext uri="{BB962C8B-B14F-4D97-AF65-F5344CB8AC3E}">
        <p14:creationId xmlns:p14="http://schemas.microsoft.com/office/powerpoint/2010/main" val="2494243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E30F0B-ECEF-4444-852B-242081C31905}"/>
              </a:ext>
            </a:extLst>
          </p:cNvPr>
          <p:cNvSpPr>
            <a:spLocks noGrp="1"/>
          </p:cNvSpPr>
          <p:nvPr>
            <p:ph type="body" sz="quarter" idx="10"/>
          </p:nvPr>
        </p:nvSpPr>
        <p:spPr/>
        <p:txBody>
          <a:bodyPr/>
          <a:lstStyle/>
          <a:p>
            <a:r>
              <a:rPr lang="en-US" dirty="0"/>
              <a:t>Source: CoreLogic</a:t>
            </a:r>
          </a:p>
        </p:txBody>
      </p:sp>
      <p:sp>
        <p:nvSpPr>
          <p:cNvPr id="3" name="Title 2">
            <a:extLst>
              <a:ext uri="{FF2B5EF4-FFF2-40B4-BE49-F238E27FC236}">
                <a16:creationId xmlns:a16="http://schemas.microsoft.com/office/drawing/2014/main" id="{BC16DCE9-9AB3-44C8-9057-633723FCF633}"/>
              </a:ext>
            </a:extLst>
          </p:cNvPr>
          <p:cNvSpPr>
            <a:spLocks noGrp="1"/>
          </p:cNvSpPr>
          <p:nvPr>
            <p:ph type="title"/>
          </p:nvPr>
        </p:nvSpPr>
        <p:spPr/>
        <p:txBody>
          <a:bodyPr/>
          <a:lstStyle/>
          <a:p>
            <a:r>
              <a:rPr lang="en-US" dirty="0"/>
              <a:t>CoreLogic’s Q3 Homeowner Equity Report </a:t>
            </a:r>
          </a:p>
        </p:txBody>
      </p:sp>
      <p:cxnSp>
        <p:nvCxnSpPr>
          <p:cNvPr id="5" name="Straight Connector 4">
            <a:extLst>
              <a:ext uri="{FF2B5EF4-FFF2-40B4-BE49-F238E27FC236}">
                <a16:creationId xmlns:a16="http://schemas.microsoft.com/office/drawing/2014/main" id="{C2DB557C-C187-47B1-A866-30D78A589A1C}"/>
              </a:ext>
            </a:extLst>
          </p:cNvPr>
          <p:cNvCxnSpPr>
            <a:cxnSpLocks/>
          </p:cNvCxnSpPr>
          <p:nvPr/>
        </p:nvCxnSpPr>
        <p:spPr bwMode="auto">
          <a:xfrm>
            <a:off x="605614" y="3838254"/>
            <a:ext cx="7951350" cy="0"/>
          </a:xfrm>
          <a:prstGeom prst="line">
            <a:avLst/>
          </a:prstGeom>
          <a:ln w="57150" cap="rnd">
            <a:solidFill>
              <a:schemeClr val="tx1"/>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A330C6E-6B69-4715-8229-3BE5148C6427}"/>
              </a:ext>
            </a:extLst>
          </p:cNvPr>
          <p:cNvCxnSpPr>
            <a:cxnSpLocks/>
          </p:cNvCxnSpPr>
          <p:nvPr/>
        </p:nvCxnSpPr>
        <p:spPr bwMode="auto">
          <a:xfrm>
            <a:off x="4572000" y="1181528"/>
            <a:ext cx="0" cy="5188450"/>
          </a:xfrm>
          <a:prstGeom prst="line">
            <a:avLst/>
          </a:prstGeom>
          <a:ln w="57150" cap="rnd">
            <a:solidFill>
              <a:schemeClr val="tx1"/>
            </a:solidFill>
            <a:prstDash val="sysDot"/>
          </a:ln>
          <a:effectLst/>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71E5471C-DE54-4B20-A8C0-A862C1060214}"/>
              </a:ext>
            </a:extLst>
          </p:cNvPr>
          <p:cNvGrpSpPr/>
          <p:nvPr/>
        </p:nvGrpSpPr>
        <p:grpSpPr>
          <a:xfrm>
            <a:off x="5031630" y="1285984"/>
            <a:ext cx="3232911" cy="2178448"/>
            <a:chOff x="5006963" y="1395172"/>
            <a:chExt cx="3232911" cy="2178448"/>
          </a:xfrm>
        </p:grpSpPr>
        <p:sp>
          <p:nvSpPr>
            <p:cNvPr id="11" name="TextBox 10">
              <a:extLst>
                <a:ext uri="{FF2B5EF4-FFF2-40B4-BE49-F238E27FC236}">
                  <a16:creationId xmlns:a16="http://schemas.microsoft.com/office/drawing/2014/main" id="{C3F3E22E-79B9-4343-B8F6-B30930703F08}"/>
                </a:ext>
              </a:extLst>
            </p:cNvPr>
            <p:cNvSpPr txBox="1"/>
            <p:nvPr/>
          </p:nvSpPr>
          <p:spPr>
            <a:xfrm>
              <a:off x="5006963" y="2650290"/>
              <a:ext cx="3197230" cy="923330"/>
            </a:xfrm>
            <a:prstGeom prst="rect">
              <a:avLst/>
            </a:prstGeom>
            <a:noFill/>
          </p:spPr>
          <p:txBody>
            <a:bodyPr wrap="square">
              <a:spAutoFit/>
            </a:bodyPr>
            <a:lstStyle/>
            <a:p>
              <a:pPr algn="ctr"/>
              <a:r>
                <a:rPr lang="en-US" dirty="0"/>
                <a:t>Year-Over-Year percentage increase in equity for U.S. homeowners with mortgages</a:t>
              </a:r>
            </a:p>
          </p:txBody>
        </p:sp>
        <p:sp>
          <p:nvSpPr>
            <p:cNvPr id="14" name="TextBox 13">
              <a:extLst>
                <a:ext uri="{FF2B5EF4-FFF2-40B4-BE49-F238E27FC236}">
                  <a16:creationId xmlns:a16="http://schemas.microsoft.com/office/drawing/2014/main" id="{BDF04C94-626F-48BB-8F63-7011FFDF3CA8}"/>
                </a:ext>
              </a:extLst>
            </p:cNvPr>
            <p:cNvSpPr txBox="1"/>
            <p:nvPr/>
          </p:nvSpPr>
          <p:spPr>
            <a:xfrm>
              <a:off x="5042646" y="1395172"/>
              <a:ext cx="3197228" cy="1323439"/>
            </a:xfrm>
            <a:prstGeom prst="rect">
              <a:avLst/>
            </a:prstGeom>
            <a:noFill/>
          </p:spPr>
          <p:txBody>
            <a:bodyPr wrap="square">
              <a:spAutoFit/>
            </a:bodyPr>
            <a:lstStyle/>
            <a:p>
              <a:pPr algn="ctr"/>
              <a:r>
                <a:rPr lang="en-US" sz="8000" dirty="0">
                  <a:solidFill>
                    <a:srgbClr val="14AEEF"/>
                  </a:solidFill>
                </a:rPr>
                <a:t>31.1%</a:t>
              </a:r>
            </a:p>
          </p:txBody>
        </p:sp>
      </p:grpSp>
      <p:grpSp>
        <p:nvGrpSpPr>
          <p:cNvPr id="16" name="Group 15">
            <a:extLst>
              <a:ext uri="{FF2B5EF4-FFF2-40B4-BE49-F238E27FC236}">
                <a16:creationId xmlns:a16="http://schemas.microsoft.com/office/drawing/2014/main" id="{2423CE10-DA2F-4CCE-B538-FCB3AF1A5300}"/>
              </a:ext>
            </a:extLst>
          </p:cNvPr>
          <p:cNvGrpSpPr/>
          <p:nvPr/>
        </p:nvGrpSpPr>
        <p:grpSpPr>
          <a:xfrm>
            <a:off x="983556" y="4017318"/>
            <a:ext cx="3274008" cy="2178448"/>
            <a:chOff x="4965866" y="1395172"/>
            <a:chExt cx="3274008" cy="2178448"/>
          </a:xfrm>
        </p:grpSpPr>
        <p:sp>
          <p:nvSpPr>
            <p:cNvPr id="17" name="TextBox 16">
              <a:extLst>
                <a:ext uri="{FF2B5EF4-FFF2-40B4-BE49-F238E27FC236}">
                  <a16:creationId xmlns:a16="http://schemas.microsoft.com/office/drawing/2014/main" id="{15E9A2E0-EB5B-4851-AA76-C64A4F5A2F11}"/>
                </a:ext>
              </a:extLst>
            </p:cNvPr>
            <p:cNvSpPr txBox="1"/>
            <p:nvPr/>
          </p:nvSpPr>
          <p:spPr>
            <a:xfrm>
              <a:off x="4965866" y="2650290"/>
              <a:ext cx="3274007" cy="923330"/>
            </a:xfrm>
            <a:prstGeom prst="rect">
              <a:avLst/>
            </a:prstGeom>
            <a:noFill/>
          </p:spPr>
          <p:txBody>
            <a:bodyPr wrap="square">
              <a:spAutoFit/>
            </a:bodyPr>
            <a:lstStyle/>
            <a:p>
              <a:pPr algn="ctr"/>
              <a:r>
                <a:rPr lang="en-US" dirty="0"/>
                <a:t>Year-Over-Year total </a:t>
              </a:r>
            </a:p>
            <a:p>
              <a:pPr algn="ctr"/>
              <a:r>
                <a:rPr lang="en-US" dirty="0"/>
                <a:t>increase in equity for U.S. homeowners with mortgages</a:t>
              </a:r>
            </a:p>
          </p:txBody>
        </p:sp>
        <p:sp>
          <p:nvSpPr>
            <p:cNvPr id="18" name="TextBox 17">
              <a:extLst>
                <a:ext uri="{FF2B5EF4-FFF2-40B4-BE49-F238E27FC236}">
                  <a16:creationId xmlns:a16="http://schemas.microsoft.com/office/drawing/2014/main" id="{527BD6DE-18C8-451B-9A5C-FE526F7DE478}"/>
                </a:ext>
              </a:extLst>
            </p:cNvPr>
            <p:cNvSpPr txBox="1"/>
            <p:nvPr/>
          </p:nvSpPr>
          <p:spPr>
            <a:xfrm>
              <a:off x="5042646" y="1395172"/>
              <a:ext cx="3197228" cy="1323439"/>
            </a:xfrm>
            <a:prstGeom prst="rect">
              <a:avLst/>
            </a:prstGeom>
            <a:noFill/>
          </p:spPr>
          <p:txBody>
            <a:bodyPr wrap="square">
              <a:spAutoFit/>
            </a:bodyPr>
            <a:lstStyle/>
            <a:p>
              <a:r>
                <a:rPr lang="en-US" sz="8000" dirty="0">
                  <a:solidFill>
                    <a:srgbClr val="14AEEF"/>
                  </a:solidFill>
                </a:rPr>
                <a:t>$3.2T</a:t>
              </a:r>
            </a:p>
          </p:txBody>
        </p:sp>
      </p:grpSp>
      <p:grpSp>
        <p:nvGrpSpPr>
          <p:cNvPr id="19" name="Group 18">
            <a:extLst>
              <a:ext uri="{FF2B5EF4-FFF2-40B4-BE49-F238E27FC236}">
                <a16:creationId xmlns:a16="http://schemas.microsoft.com/office/drawing/2014/main" id="{4F48DDD3-99EA-4480-ADC8-FDE1F9E8B7A9}"/>
              </a:ext>
            </a:extLst>
          </p:cNvPr>
          <p:cNvGrpSpPr/>
          <p:nvPr/>
        </p:nvGrpSpPr>
        <p:grpSpPr>
          <a:xfrm>
            <a:off x="992474" y="1246528"/>
            <a:ext cx="3202089" cy="2178448"/>
            <a:chOff x="5037785" y="1395172"/>
            <a:chExt cx="3202089" cy="2178448"/>
          </a:xfrm>
        </p:grpSpPr>
        <p:sp>
          <p:nvSpPr>
            <p:cNvPr id="20" name="TextBox 19">
              <a:extLst>
                <a:ext uri="{FF2B5EF4-FFF2-40B4-BE49-F238E27FC236}">
                  <a16:creationId xmlns:a16="http://schemas.microsoft.com/office/drawing/2014/main" id="{0940543C-B508-46C0-B5EB-47C47571A6D5}"/>
                </a:ext>
              </a:extLst>
            </p:cNvPr>
            <p:cNvSpPr txBox="1"/>
            <p:nvPr/>
          </p:nvSpPr>
          <p:spPr>
            <a:xfrm>
              <a:off x="5037785" y="2650290"/>
              <a:ext cx="3197230" cy="923330"/>
            </a:xfrm>
            <a:prstGeom prst="rect">
              <a:avLst/>
            </a:prstGeom>
            <a:noFill/>
          </p:spPr>
          <p:txBody>
            <a:bodyPr wrap="square">
              <a:spAutoFit/>
            </a:bodyPr>
            <a:lstStyle/>
            <a:p>
              <a:pPr algn="ctr"/>
              <a:r>
                <a:rPr lang="en-US" dirty="0"/>
                <a:t>Average home equity gain</a:t>
              </a:r>
            </a:p>
            <a:p>
              <a:pPr algn="ctr"/>
              <a:r>
                <a:rPr lang="en-US" dirty="0"/>
                <a:t>for U.S. homeowners with mortgages </a:t>
              </a:r>
            </a:p>
          </p:txBody>
        </p:sp>
        <p:sp>
          <p:nvSpPr>
            <p:cNvPr id="21" name="TextBox 20">
              <a:extLst>
                <a:ext uri="{FF2B5EF4-FFF2-40B4-BE49-F238E27FC236}">
                  <a16:creationId xmlns:a16="http://schemas.microsoft.com/office/drawing/2014/main" id="{F652B36C-46BF-45F4-8FD3-5C950DF22D39}"/>
                </a:ext>
              </a:extLst>
            </p:cNvPr>
            <p:cNvSpPr txBox="1"/>
            <p:nvPr/>
          </p:nvSpPr>
          <p:spPr>
            <a:xfrm>
              <a:off x="5042646" y="1395172"/>
              <a:ext cx="3197228" cy="1323439"/>
            </a:xfrm>
            <a:prstGeom prst="rect">
              <a:avLst/>
            </a:prstGeom>
            <a:noFill/>
          </p:spPr>
          <p:txBody>
            <a:bodyPr wrap="square">
              <a:spAutoFit/>
            </a:bodyPr>
            <a:lstStyle/>
            <a:p>
              <a:pPr algn="ctr"/>
              <a:r>
                <a:rPr lang="en-US" sz="8000" dirty="0">
                  <a:solidFill>
                    <a:srgbClr val="14AEEF"/>
                  </a:solidFill>
                </a:rPr>
                <a:t>$57K</a:t>
              </a:r>
            </a:p>
          </p:txBody>
        </p:sp>
      </p:grpSp>
      <p:sp>
        <p:nvSpPr>
          <p:cNvPr id="23" name="TextBox 22">
            <a:extLst>
              <a:ext uri="{FF2B5EF4-FFF2-40B4-BE49-F238E27FC236}">
                <a16:creationId xmlns:a16="http://schemas.microsoft.com/office/drawing/2014/main" id="{83756EED-93E8-42CF-8A10-5CF1C2F95C77}"/>
              </a:ext>
            </a:extLst>
          </p:cNvPr>
          <p:cNvSpPr txBox="1"/>
          <p:nvPr/>
        </p:nvSpPr>
        <p:spPr>
          <a:xfrm>
            <a:off x="4732325" y="4215125"/>
            <a:ext cx="3953343" cy="1938992"/>
          </a:xfrm>
          <a:prstGeom prst="rect">
            <a:avLst/>
          </a:prstGeom>
          <a:noFill/>
        </p:spPr>
        <p:txBody>
          <a:bodyPr wrap="square">
            <a:spAutoFit/>
          </a:bodyPr>
          <a:lstStyle/>
          <a:p>
            <a:pPr algn="ctr"/>
            <a:r>
              <a:rPr lang="en-US" sz="2400" i="1" dirty="0"/>
              <a:t>“This summer, home price growth reached the highest level in more than 45 years, pushing equity gains to another record high.”</a:t>
            </a:r>
          </a:p>
        </p:txBody>
      </p:sp>
    </p:spTree>
    <p:extLst>
      <p:ext uri="{BB962C8B-B14F-4D97-AF65-F5344CB8AC3E}">
        <p14:creationId xmlns:p14="http://schemas.microsoft.com/office/powerpoint/2010/main" val="470542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6BCF8D-F8CA-5F49-A256-82905AA6C36F}"/>
              </a:ext>
            </a:extLst>
          </p:cNvPr>
          <p:cNvSpPr>
            <a:spLocks noGrp="1"/>
          </p:cNvSpPr>
          <p:nvPr>
            <p:ph type="body" sz="quarter" idx="10"/>
          </p:nvPr>
        </p:nvSpPr>
        <p:spPr/>
        <p:txBody>
          <a:bodyPr/>
          <a:lstStyle/>
          <a:p>
            <a:r>
              <a:rPr lang="en-US" dirty="0"/>
              <a:t>Source: CoreLogic</a:t>
            </a:r>
          </a:p>
        </p:txBody>
      </p:sp>
      <p:sp>
        <p:nvSpPr>
          <p:cNvPr id="3" name="Title 2">
            <a:extLst>
              <a:ext uri="{FF2B5EF4-FFF2-40B4-BE49-F238E27FC236}">
                <a16:creationId xmlns:a16="http://schemas.microsoft.com/office/drawing/2014/main" id="{19B5F0C1-CFFF-684C-A07E-3214012BF287}"/>
              </a:ext>
            </a:extLst>
          </p:cNvPr>
          <p:cNvSpPr>
            <a:spLocks noGrp="1"/>
          </p:cNvSpPr>
          <p:nvPr>
            <p:ph type="title"/>
          </p:nvPr>
        </p:nvSpPr>
        <p:spPr/>
        <p:txBody>
          <a:bodyPr/>
          <a:lstStyle/>
          <a:p>
            <a:r>
              <a:rPr lang="en-US" dirty="0"/>
              <a:t>Homeowner Equity Growth Still Surging</a:t>
            </a:r>
          </a:p>
        </p:txBody>
      </p:sp>
      <p:sp>
        <p:nvSpPr>
          <p:cNvPr id="5" name="Text Placeholder 4">
            <a:extLst>
              <a:ext uri="{FF2B5EF4-FFF2-40B4-BE49-F238E27FC236}">
                <a16:creationId xmlns:a16="http://schemas.microsoft.com/office/drawing/2014/main" id="{5920ED89-8E6C-9046-A1A5-D1B548E7634A}"/>
              </a:ext>
            </a:extLst>
          </p:cNvPr>
          <p:cNvSpPr>
            <a:spLocks noGrp="1"/>
          </p:cNvSpPr>
          <p:nvPr>
            <p:ph type="body" sz="quarter" idx="12"/>
          </p:nvPr>
        </p:nvSpPr>
        <p:spPr/>
        <p:txBody>
          <a:bodyPr/>
          <a:lstStyle/>
          <a:p>
            <a:r>
              <a:rPr lang="en-US" dirty="0"/>
              <a:t>Q3 2021 YOY from Q3 2020</a:t>
            </a:r>
          </a:p>
        </p:txBody>
      </p:sp>
      <p:pic>
        <p:nvPicPr>
          <p:cNvPr id="8" name="Picture Placeholder 7" descr="Chart&#10;&#10;Description automatically generated with low confidence">
            <a:extLst>
              <a:ext uri="{FF2B5EF4-FFF2-40B4-BE49-F238E27FC236}">
                <a16:creationId xmlns:a16="http://schemas.microsoft.com/office/drawing/2014/main" id="{C9ED954C-6295-6D4D-A467-353B5942DF25}"/>
              </a:ext>
            </a:extLst>
          </p:cNvPr>
          <p:cNvPicPr>
            <a:picLocks noGrp="1" noChangeAspect="1"/>
          </p:cNvPicPr>
          <p:nvPr>
            <p:ph type="pic" sz="quarter" idx="11"/>
          </p:nvPr>
        </p:nvPicPr>
        <p:blipFill>
          <a:blip r:embed="rId3"/>
          <a:srcRect/>
          <a:stretch>
            <a:fillRect/>
          </a:stretch>
        </p:blipFill>
        <p:spPr/>
      </p:pic>
      <p:pic>
        <p:nvPicPr>
          <p:cNvPr id="6" name="Picture 5" descr="A picture containing text, sign&#10;&#10;Description automatically generated">
            <a:extLst>
              <a:ext uri="{FF2B5EF4-FFF2-40B4-BE49-F238E27FC236}">
                <a16:creationId xmlns:a16="http://schemas.microsoft.com/office/drawing/2014/main" id="{AE38B664-3037-664F-A2A8-C55E8441A0F1}"/>
              </a:ext>
            </a:extLst>
          </p:cNvPr>
          <p:cNvPicPr>
            <a:picLocks noChangeAspect="1"/>
          </p:cNvPicPr>
          <p:nvPr/>
        </p:nvPicPr>
        <p:blipFill>
          <a:blip r:embed="rId4"/>
          <a:stretch>
            <a:fillRect/>
          </a:stretch>
        </p:blipFill>
        <p:spPr>
          <a:xfrm>
            <a:off x="176061" y="6476999"/>
            <a:ext cx="1765474" cy="237340"/>
          </a:xfrm>
          <a:prstGeom prst="rect">
            <a:avLst/>
          </a:prstGeom>
        </p:spPr>
      </p:pic>
    </p:spTree>
    <p:extLst>
      <p:ext uri="{BB962C8B-B14F-4D97-AF65-F5344CB8AC3E}">
        <p14:creationId xmlns:p14="http://schemas.microsoft.com/office/powerpoint/2010/main" val="3905084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CB93BC-493D-4E70-826B-92FCBE8E0CE8}"/>
              </a:ext>
            </a:extLst>
          </p:cNvPr>
          <p:cNvSpPr>
            <a:spLocks noGrp="1"/>
          </p:cNvSpPr>
          <p:nvPr>
            <p:ph type="body" sz="quarter" idx="10"/>
          </p:nvPr>
        </p:nvSpPr>
        <p:spPr/>
        <p:txBody>
          <a:bodyPr/>
          <a:lstStyle/>
          <a:p>
            <a:r>
              <a:rPr lang="en-US" dirty="0"/>
              <a:t>Increasing house price appreciation may encourage existing homeowners to use that equity to purchase a larger and more attractive home – </a:t>
            </a:r>
            <a:r>
              <a:rPr lang="en-US" b="1" dirty="0">
                <a:solidFill>
                  <a:schemeClr val="tx1">
                    <a:lumMod val="75000"/>
                  </a:schemeClr>
                </a:solidFill>
              </a:rPr>
              <a:t>a dynamic known as the wealth effect of rising equity, which is already happening to some extent.</a:t>
            </a:r>
          </a:p>
        </p:txBody>
      </p:sp>
      <p:sp>
        <p:nvSpPr>
          <p:cNvPr id="3" name="Text Placeholder 2">
            <a:extLst>
              <a:ext uri="{FF2B5EF4-FFF2-40B4-BE49-F238E27FC236}">
                <a16:creationId xmlns:a16="http://schemas.microsoft.com/office/drawing/2014/main" id="{A088E03E-B346-4B15-8FCD-5670BCBCB1FC}"/>
              </a:ext>
            </a:extLst>
          </p:cNvPr>
          <p:cNvSpPr>
            <a:spLocks noGrp="1"/>
          </p:cNvSpPr>
          <p:nvPr>
            <p:ph type="body" sz="quarter" idx="11"/>
          </p:nvPr>
        </p:nvSpPr>
        <p:spPr/>
        <p:txBody>
          <a:bodyPr/>
          <a:lstStyle/>
          <a:p>
            <a:r>
              <a:rPr lang="en-US" dirty="0"/>
              <a:t>- </a:t>
            </a:r>
            <a:r>
              <a:rPr lang="en-US" dirty="0" err="1"/>
              <a:t>Odeta</a:t>
            </a:r>
            <a:r>
              <a:rPr lang="en-US" dirty="0"/>
              <a:t> </a:t>
            </a:r>
            <a:r>
              <a:rPr lang="en-US" dirty="0" err="1"/>
              <a:t>Kushi</a:t>
            </a:r>
            <a:r>
              <a:rPr lang="en-US" dirty="0"/>
              <a:t>, </a:t>
            </a:r>
            <a:r>
              <a:rPr lang="en-US" b="0" dirty="0"/>
              <a:t>Deputy Chief Economist, First American</a:t>
            </a:r>
          </a:p>
        </p:txBody>
      </p:sp>
    </p:spTree>
    <p:extLst>
      <p:ext uri="{BB962C8B-B14F-4D97-AF65-F5344CB8AC3E}">
        <p14:creationId xmlns:p14="http://schemas.microsoft.com/office/powerpoint/2010/main" val="806607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B6BFB-E218-4544-9162-9F97A2C6AAF5}"/>
              </a:ext>
            </a:extLst>
          </p:cNvPr>
          <p:cNvSpPr>
            <a:spLocks noGrp="1"/>
          </p:cNvSpPr>
          <p:nvPr>
            <p:ph type="title"/>
          </p:nvPr>
        </p:nvSpPr>
        <p:spPr/>
        <p:txBody>
          <a:bodyPr/>
          <a:lstStyle/>
          <a:p>
            <a:r>
              <a:rPr lang="en-US" dirty="0"/>
              <a:t>Interest Rates &amp;</a:t>
            </a:r>
            <a:br>
              <a:rPr lang="en-US" dirty="0"/>
            </a:br>
            <a:r>
              <a:rPr lang="en-US" dirty="0"/>
              <a:t>Inflation</a:t>
            </a:r>
          </a:p>
        </p:txBody>
      </p:sp>
      <p:pic>
        <p:nvPicPr>
          <p:cNvPr id="5" name="Picture Placeholder 4" descr="Icon&#10;&#10;Description automatically generated">
            <a:extLst>
              <a:ext uri="{FF2B5EF4-FFF2-40B4-BE49-F238E27FC236}">
                <a16:creationId xmlns:a16="http://schemas.microsoft.com/office/drawing/2014/main" id="{DA64D436-441D-4536-8F4C-D1018BCEC3FE}"/>
              </a:ext>
            </a:extLst>
          </p:cNvPr>
          <p:cNvPicPr>
            <a:picLocks noGrp="1" noChangeAspect="1"/>
          </p:cNvPicPr>
          <p:nvPr>
            <p:ph type="pic" sz="quarter" idx="12"/>
          </p:nvPr>
        </p:nvPicPr>
        <p:blipFill>
          <a:blip r:embed="rId2"/>
          <a:srcRect t="83" b="83"/>
          <a:stretch>
            <a:fillRect/>
          </a:stretch>
        </p:blipFill>
        <p:spPr/>
      </p:pic>
    </p:spTree>
    <p:extLst>
      <p:ext uri="{BB962C8B-B14F-4D97-AF65-F5344CB8AC3E}">
        <p14:creationId xmlns:p14="http://schemas.microsoft.com/office/powerpoint/2010/main" val="1465964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C98B209-2129-3D4E-8EA0-6CE753D0BCF8}"/>
              </a:ext>
            </a:extLst>
          </p:cNvPr>
          <p:cNvSpPr>
            <a:spLocks noGrp="1"/>
          </p:cNvSpPr>
          <p:nvPr>
            <p:ph type="body" sz="quarter" idx="10"/>
          </p:nvPr>
        </p:nvSpPr>
        <p:spPr/>
        <p:txBody>
          <a:bodyPr/>
          <a:lstStyle/>
          <a:p>
            <a:r>
              <a:rPr lang="en-US" dirty="0"/>
              <a:t>Source: Freddie Mac</a:t>
            </a:r>
          </a:p>
        </p:txBody>
      </p:sp>
      <p:sp>
        <p:nvSpPr>
          <p:cNvPr id="3" name="Title 2">
            <a:extLst>
              <a:ext uri="{FF2B5EF4-FFF2-40B4-BE49-F238E27FC236}">
                <a16:creationId xmlns:a16="http://schemas.microsoft.com/office/drawing/2014/main" id="{50FC64B3-DB56-FA40-BCE7-FCED8AFA6444}"/>
              </a:ext>
            </a:extLst>
          </p:cNvPr>
          <p:cNvSpPr>
            <a:spLocks noGrp="1"/>
          </p:cNvSpPr>
          <p:nvPr>
            <p:ph type="title"/>
          </p:nvPr>
        </p:nvSpPr>
        <p:spPr/>
        <p:txBody>
          <a:bodyPr/>
          <a:lstStyle/>
          <a:p>
            <a:r>
              <a:rPr lang="en-US" dirty="0"/>
              <a:t>Mortgage Rates Continue to Move Up</a:t>
            </a:r>
          </a:p>
        </p:txBody>
      </p:sp>
      <p:sp>
        <p:nvSpPr>
          <p:cNvPr id="4" name="Text Placeholder 3">
            <a:extLst>
              <a:ext uri="{FF2B5EF4-FFF2-40B4-BE49-F238E27FC236}">
                <a16:creationId xmlns:a16="http://schemas.microsoft.com/office/drawing/2014/main" id="{B304CA0D-161E-F341-82A8-37EAACA89E81}"/>
              </a:ext>
            </a:extLst>
          </p:cNvPr>
          <p:cNvSpPr>
            <a:spLocks noGrp="1"/>
          </p:cNvSpPr>
          <p:nvPr>
            <p:ph type="body" sz="quarter" idx="13"/>
          </p:nvPr>
        </p:nvSpPr>
        <p:spPr/>
        <p:txBody>
          <a:bodyPr/>
          <a:lstStyle/>
          <a:p>
            <a:r>
              <a:rPr lang="en-US" i="1" dirty="0"/>
              <a:t>January 20, 2022</a:t>
            </a:r>
          </a:p>
          <a:p>
            <a:r>
              <a:rPr lang="en-US" b="1" dirty="0"/>
              <a:t>Sam Khater</a:t>
            </a:r>
            <a:r>
              <a:rPr lang="en-US" dirty="0"/>
              <a:t>, Chief Economist, Freddie Mac:</a:t>
            </a:r>
          </a:p>
          <a:p>
            <a:r>
              <a:rPr lang="en-US" sz="2000" dirty="0"/>
              <a:t>“Mortgage rates moved up again as the 10-year U.S. Treasury yield rose and financial markets adjusted to anticipated changes in monetary policy that will combat inflation. As a result of higher mortgage rates, purchase demand has modestly waned in advance of the spring homebuying season. However, supply remains near historically tight levels and </a:t>
            </a:r>
            <a:br>
              <a:rPr lang="en-US" sz="2000" dirty="0"/>
            </a:br>
            <a:r>
              <a:rPr lang="en-US" sz="2000" dirty="0"/>
              <a:t>home prices remain high, keeping the market competitive.”</a:t>
            </a:r>
            <a:r>
              <a:rPr lang="en-US" dirty="0"/>
              <a:t>	</a:t>
            </a:r>
          </a:p>
          <a:p>
            <a:endParaRPr lang="en-US" dirty="0"/>
          </a:p>
          <a:p>
            <a:endParaRPr lang="en-US" dirty="0"/>
          </a:p>
        </p:txBody>
      </p:sp>
      <p:graphicFrame>
        <p:nvGraphicFramePr>
          <p:cNvPr id="7" name="Table 4">
            <a:extLst>
              <a:ext uri="{FF2B5EF4-FFF2-40B4-BE49-F238E27FC236}">
                <a16:creationId xmlns:a16="http://schemas.microsoft.com/office/drawing/2014/main" id="{7A8B8C18-D4D5-7F46-88A3-B4C8D4265381}"/>
              </a:ext>
            </a:extLst>
          </p:cNvPr>
          <p:cNvGraphicFramePr>
            <a:graphicFrameLocks noGrp="1"/>
          </p:cNvGraphicFramePr>
          <p:nvPr/>
        </p:nvGraphicFramePr>
        <p:xfrm>
          <a:off x="384166" y="4601939"/>
          <a:ext cx="6378772" cy="1596221"/>
        </p:xfrm>
        <a:graphic>
          <a:graphicData uri="http://schemas.openxmlformats.org/drawingml/2006/table">
            <a:tbl>
              <a:tblPr firstRow="1" bandRow="1">
                <a:tableStyleId>{5C22544A-7EE6-4342-B048-85BDC9FD1C3A}</a:tableStyleId>
              </a:tblPr>
              <a:tblGrid>
                <a:gridCol w="1081661">
                  <a:extLst>
                    <a:ext uri="{9D8B030D-6E8A-4147-A177-3AD203B41FA5}">
                      <a16:colId xmlns:a16="http://schemas.microsoft.com/office/drawing/2014/main" val="3013268911"/>
                    </a:ext>
                  </a:extLst>
                </a:gridCol>
                <a:gridCol w="923131">
                  <a:extLst>
                    <a:ext uri="{9D8B030D-6E8A-4147-A177-3AD203B41FA5}">
                      <a16:colId xmlns:a16="http://schemas.microsoft.com/office/drawing/2014/main" val="1549294814"/>
                    </a:ext>
                  </a:extLst>
                </a:gridCol>
                <a:gridCol w="1287527">
                  <a:extLst>
                    <a:ext uri="{9D8B030D-6E8A-4147-A177-3AD203B41FA5}">
                      <a16:colId xmlns:a16="http://schemas.microsoft.com/office/drawing/2014/main" val="2521096785"/>
                    </a:ext>
                  </a:extLst>
                </a:gridCol>
                <a:gridCol w="923131">
                  <a:extLst>
                    <a:ext uri="{9D8B030D-6E8A-4147-A177-3AD203B41FA5}">
                      <a16:colId xmlns:a16="http://schemas.microsoft.com/office/drawing/2014/main" val="1600993452"/>
                    </a:ext>
                  </a:extLst>
                </a:gridCol>
                <a:gridCol w="1081661">
                  <a:extLst>
                    <a:ext uri="{9D8B030D-6E8A-4147-A177-3AD203B41FA5}">
                      <a16:colId xmlns:a16="http://schemas.microsoft.com/office/drawing/2014/main" val="2671515859"/>
                    </a:ext>
                  </a:extLst>
                </a:gridCol>
                <a:gridCol w="1081661">
                  <a:extLst>
                    <a:ext uri="{9D8B030D-6E8A-4147-A177-3AD203B41FA5}">
                      <a16:colId xmlns:a16="http://schemas.microsoft.com/office/drawing/2014/main" val="1925030023"/>
                    </a:ext>
                  </a:extLst>
                </a:gridCol>
              </a:tblGrid>
              <a:tr h="0">
                <a:tc gridSpan="6">
                  <a:txBody>
                    <a:bodyPr/>
                    <a:lstStyle/>
                    <a:p>
                      <a:r>
                        <a:rPr lang="en-US" sz="1100" dirty="0">
                          <a:solidFill>
                            <a:schemeClr val="tx1"/>
                          </a:solidFill>
                        </a:rPr>
                        <a:t>Primary Mortgage Market Survey®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101913521"/>
                  </a:ext>
                </a:extLst>
              </a:tr>
              <a:tr h="223789">
                <a:tc gridSpan="6">
                  <a:txBody>
                    <a:bodyPr/>
                    <a:lstStyle/>
                    <a:p>
                      <a:r>
                        <a:rPr lang="en-US" sz="1050" i="1" dirty="0"/>
                        <a:t>U.S. Weekly Averages As Of 01/20/2022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724628839"/>
                  </a:ext>
                </a:extLst>
              </a:tr>
              <a:tr h="170948">
                <a:tc gridSpan="2">
                  <a:txBody>
                    <a:bodyPr/>
                    <a:lstStyle/>
                    <a:p>
                      <a:pPr algn="ctr"/>
                      <a:r>
                        <a:rPr lang="en-US" sz="1200" b="1" dirty="0">
                          <a:solidFill>
                            <a:schemeClr val="accent3"/>
                          </a:solidFill>
                        </a:rPr>
                        <a:t>30-Yr FRM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tc>
                <a:tc gridSpan="2">
                  <a:txBody>
                    <a:bodyPr/>
                    <a:lstStyle/>
                    <a:p>
                      <a:pPr algn="ctr"/>
                      <a:r>
                        <a:rPr lang="en-US" sz="1200" b="1" dirty="0">
                          <a:solidFill>
                            <a:srgbClr val="72C45A"/>
                          </a:solidFill>
                        </a:rPr>
                        <a:t>15-Yr FRM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tc>
                <a:tc gridSpan="2">
                  <a:txBody>
                    <a:bodyPr/>
                    <a:lstStyle/>
                    <a:p>
                      <a:pPr algn="ctr"/>
                      <a:r>
                        <a:rPr lang="en-US" sz="1200" b="1" dirty="0">
                          <a:solidFill>
                            <a:schemeClr val="tx2"/>
                          </a:solidFill>
                        </a:rPr>
                        <a:t>5/1-Yr FRM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tc>
                <a:extLst>
                  <a:ext uri="{0D108BD9-81ED-4DB2-BD59-A6C34878D82A}">
                    <a16:rowId xmlns:a16="http://schemas.microsoft.com/office/drawing/2014/main" val="4143000681"/>
                  </a:ext>
                </a:extLst>
              </a:tr>
              <a:tr h="207496">
                <a:tc rowSpan="2">
                  <a:txBody>
                    <a:bodyPr/>
                    <a:lstStyle/>
                    <a:p>
                      <a:pPr algn="ctr"/>
                      <a:r>
                        <a:rPr lang="en-US" sz="2000" b="1" dirty="0">
                          <a:solidFill>
                            <a:schemeClr val="accent3"/>
                          </a:solidFill>
                        </a:rPr>
                        <a:t>3.56%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5D8"/>
                    </a:solidFill>
                  </a:tcPr>
                </a:tc>
                <a:tc>
                  <a:txBody>
                    <a:bodyPr/>
                    <a:lstStyle/>
                    <a:p>
                      <a:r>
                        <a:rPr kumimoji="0" lang="en-US" sz="1100" b="0" i="0" u="none" strike="noStrike" kern="1200" cap="none" spc="0" normalizeH="0" baseline="0" noProof="0" dirty="0">
                          <a:ln>
                            <a:noFill/>
                          </a:ln>
                          <a:solidFill>
                            <a:srgbClr val="AAD176"/>
                          </a:solidFill>
                          <a:effectLst/>
                          <a:uLnTx/>
                          <a:uFillTx/>
                          <a:latin typeface="+mn-lt"/>
                          <a:ea typeface="+mn-ea"/>
                          <a:cs typeface="+mn-cs"/>
                        </a:rPr>
                        <a:t>^</a:t>
                      </a:r>
                      <a:r>
                        <a:rPr lang="en-US" sz="1100" dirty="0"/>
                        <a:t>0.11 1-Wk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US" sz="2000" b="1" dirty="0"/>
                        <a:t>2.79%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5D8"/>
                    </a:solidFill>
                  </a:tcPr>
                </a:tc>
                <a:tc>
                  <a:txBody>
                    <a:bodyPr/>
                    <a:lstStyle/>
                    <a:p>
                      <a:r>
                        <a:rPr kumimoji="0" lang="en-US" sz="1100" b="0" i="0" u="none" strike="noStrike" kern="1200" cap="none" spc="0" normalizeH="0" baseline="0" noProof="0" dirty="0">
                          <a:ln>
                            <a:noFill/>
                          </a:ln>
                          <a:solidFill>
                            <a:srgbClr val="AAD176"/>
                          </a:solidFill>
                          <a:effectLst/>
                          <a:uLnTx/>
                          <a:uFillTx/>
                          <a:latin typeface="+mn-lt"/>
                          <a:ea typeface="+mn-ea"/>
                          <a:cs typeface="+mn-cs"/>
                        </a:rPr>
                        <a:t>^</a:t>
                      </a:r>
                      <a:r>
                        <a:rPr lang="en-US" sz="1100" dirty="0"/>
                        <a:t>0.17 1-Wk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US" sz="2000" b="1" dirty="0">
                          <a:solidFill>
                            <a:schemeClr val="tx1"/>
                          </a:solidFill>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5D8"/>
                    </a:solidFill>
                  </a:tcPr>
                </a:tc>
                <a:tc>
                  <a:txBody>
                    <a:bodyPr/>
                    <a:lstStyle/>
                    <a:p>
                      <a:r>
                        <a:rPr kumimoji="0" lang="en-US" sz="1100" b="0" i="0" u="none" strike="noStrike" kern="1200" cap="none" spc="0" normalizeH="0" baseline="0" noProof="0" dirty="0">
                          <a:ln>
                            <a:noFill/>
                          </a:ln>
                          <a:solidFill>
                            <a:srgbClr val="AAD176"/>
                          </a:solidFill>
                          <a:effectLst/>
                          <a:uLnTx/>
                          <a:uFillTx/>
                          <a:latin typeface="+mn-lt"/>
                          <a:ea typeface="+mn-ea"/>
                          <a:cs typeface="+mn-cs"/>
                        </a:rPr>
                        <a:t>^</a:t>
                      </a:r>
                      <a:r>
                        <a:rPr lang="en-US" sz="1100" dirty="0"/>
                        <a:t>0.03 1-Wk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34151040"/>
                  </a:ext>
                </a:extLst>
              </a:tr>
              <a:tr h="300821">
                <a:tc vMerge="1">
                  <a:txBody>
                    <a:bodyPr/>
                    <a:lstStyle/>
                    <a:p>
                      <a:endParaRPr lang="en-US"/>
                    </a:p>
                  </a:txBody>
                  <a:tcPr/>
                </a:tc>
                <a:tc>
                  <a:txBody>
                    <a:bodyPr/>
                    <a:lstStyle/>
                    <a:p>
                      <a:r>
                        <a:rPr lang="en-US" sz="1100" dirty="0">
                          <a:solidFill>
                            <a:srgbClr val="AAD176"/>
                          </a:solidFill>
                        </a:rPr>
                        <a:t>^</a:t>
                      </a:r>
                      <a:r>
                        <a:rPr lang="en-US" sz="1100" dirty="0"/>
                        <a:t>0.77 1-yr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r>
                        <a:rPr kumimoji="0" lang="en-US" sz="1100" b="0" i="0" u="none" strike="noStrike" kern="1200" cap="none" spc="0" normalizeH="0" baseline="0" noProof="0" dirty="0">
                          <a:ln>
                            <a:noFill/>
                          </a:ln>
                          <a:solidFill>
                            <a:srgbClr val="AAD176"/>
                          </a:solidFill>
                          <a:effectLst/>
                          <a:uLnTx/>
                          <a:uFillTx/>
                          <a:latin typeface="+mn-lt"/>
                          <a:ea typeface="+mn-ea"/>
                          <a:cs typeface="+mn-cs"/>
                        </a:rPr>
                        <a:t>^</a:t>
                      </a:r>
                      <a:r>
                        <a:rPr lang="en-US" sz="1100" dirty="0"/>
                        <a:t>0.56 1-yr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r>
                        <a:rPr lang="en-US" sz="1100" dirty="0">
                          <a:solidFill>
                            <a:srgbClr val="FF0000"/>
                          </a:solidFill>
                        </a:rPr>
                        <a:t>˅</a:t>
                      </a:r>
                      <a:r>
                        <a:rPr lang="en-US" sz="1100" dirty="0"/>
                        <a:t>0.52 1-yr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26290767"/>
                  </a:ext>
                </a:extLst>
              </a:tr>
              <a:tr h="223789">
                <a:tc gridSpan="2">
                  <a:txBody>
                    <a:bodyPr/>
                    <a:lstStyle/>
                    <a:p>
                      <a:pPr algn="ctr"/>
                      <a:r>
                        <a:rPr lang="en-US" sz="1050" b="1" dirty="0"/>
                        <a:t>0.7 Fees/Points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tc>
                <a:tc gridSpan="2">
                  <a:txBody>
                    <a:bodyPr/>
                    <a:lstStyle/>
                    <a:p>
                      <a:pPr algn="ctr"/>
                      <a:r>
                        <a:rPr lang="en-US" sz="1050" b="1" dirty="0"/>
                        <a:t>0.6 Fees/Points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tc>
                <a:tc gridSpan="2">
                  <a:txBody>
                    <a:bodyPr/>
                    <a:lstStyle/>
                    <a:p>
                      <a:pPr algn="ctr"/>
                      <a:r>
                        <a:rPr lang="en-US" sz="1050" b="1" dirty="0"/>
                        <a:t>0.3 Fees/Points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tc>
                <a:extLst>
                  <a:ext uri="{0D108BD9-81ED-4DB2-BD59-A6C34878D82A}">
                    <a16:rowId xmlns:a16="http://schemas.microsoft.com/office/drawing/2014/main" val="3791824767"/>
                  </a:ext>
                </a:extLst>
              </a:tr>
            </a:tbl>
          </a:graphicData>
        </a:graphic>
      </p:graphicFrame>
      <p:pic>
        <p:nvPicPr>
          <p:cNvPr id="6" name="Picture 5" descr="A picture containing text, sign&#10;&#10;Description automatically generated">
            <a:extLst>
              <a:ext uri="{FF2B5EF4-FFF2-40B4-BE49-F238E27FC236}">
                <a16:creationId xmlns:a16="http://schemas.microsoft.com/office/drawing/2014/main" id="{36BC06C6-FF59-AB4F-AB6F-C0615DD22668}"/>
              </a:ext>
            </a:extLst>
          </p:cNvPr>
          <p:cNvPicPr>
            <a:picLocks noChangeAspect="1"/>
          </p:cNvPicPr>
          <p:nvPr/>
        </p:nvPicPr>
        <p:blipFill>
          <a:blip r:embed="rId3"/>
          <a:stretch>
            <a:fillRect/>
          </a:stretch>
        </p:blipFill>
        <p:spPr>
          <a:xfrm>
            <a:off x="176061" y="6476999"/>
            <a:ext cx="1765474" cy="237340"/>
          </a:xfrm>
          <a:prstGeom prst="rect">
            <a:avLst/>
          </a:prstGeom>
        </p:spPr>
      </p:pic>
    </p:spTree>
    <p:extLst>
      <p:ext uri="{BB962C8B-B14F-4D97-AF65-F5344CB8AC3E}">
        <p14:creationId xmlns:p14="http://schemas.microsoft.com/office/powerpoint/2010/main" val="3850399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19FA53D5-D7D5-4FB9-A130-0ECED46301C2}"/>
              </a:ext>
            </a:extLst>
          </p:cNvPr>
          <p:cNvGraphicFramePr/>
          <p:nvPr/>
        </p:nvGraphicFramePr>
        <p:xfrm>
          <a:off x="187890" y="1390388"/>
          <a:ext cx="8860576" cy="517083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1">
            <a:extLst>
              <a:ext uri="{FF2B5EF4-FFF2-40B4-BE49-F238E27FC236}">
                <a16:creationId xmlns:a16="http://schemas.microsoft.com/office/drawing/2014/main" id="{BE793E43-3071-0345-8BB4-59EFDF0658EA}"/>
              </a:ext>
            </a:extLst>
          </p:cNvPr>
          <p:cNvSpPr>
            <a:spLocks noGrp="1"/>
          </p:cNvSpPr>
          <p:nvPr>
            <p:ph type="body" sz="quarter" idx="10"/>
          </p:nvPr>
        </p:nvSpPr>
        <p:spPr/>
        <p:txBody>
          <a:bodyPr/>
          <a:lstStyle/>
          <a:p>
            <a:r>
              <a:rPr lang="en-US" dirty="0"/>
              <a:t>Source: Freddie Mac</a:t>
            </a:r>
          </a:p>
        </p:txBody>
      </p:sp>
      <p:sp>
        <p:nvSpPr>
          <p:cNvPr id="3" name="Title 2">
            <a:extLst>
              <a:ext uri="{FF2B5EF4-FFF2-40B4-BE49-F238E27FC236}">
                <a16:creationId xmlns:a16="http://schemas.microsoft.com/office/drawing/2014/main" id="{9417D490-D93E-4449-8FE9-1F7D7C62D3C6}"/>
              </a:ext>
            </a:extLst>
          </p:cNvPr>
          <p:cNvSpPr>
            <a:spLocks noGrp="1"/>
          </p:cNvSpPr>
          <p:nvPr>
            <p:ph type="title"/>
          </p:nvPr>
        </p:nvSpPr>
        <p:spPr/>
        <p:txBody>
          <a:bodyPr/>
          <a:lstStyle/>
          <a:p>
            <a:r>
              <a:rPr lang="en-US" sz="2800" dirty="0"/>
              <a:t>Mortgage Rates </a:t>
            </a:r>
            <a:br>
              <a:rPr lang="en-US" sz="2800" dirty="0"/>
            </a:br>
            <a:endParaRPr lang="en-US" sz="2800" dirty="0"/>
          </a:p>
        </p:txBody>
      </p:sp>
      <p:sp>
        <p:nvSpPr>
          <p:cNvPr id="4" name="Text Placeholder 3">
            <a:extLst>
              <a:ext uri="{FF2B5EF4-FFF2-40B4-BE49-F238E27FC236}">
                <a16:creationId xmlns:a16="http://schemas.microsoft.com/office/drawing/2014/main" id="{706CA9BA-A3F0-9F4F-9FDF-67322E530101}"/>
              </a:ext>
            </a:extLst>
          </p:cNvPr>
          <p:cNvSpPr>
            <a:spLocks noGrp="1"/>
          </p:cNvSpPr>
          <p:nvPr>
            <p:ph type="body" sz="quarter" idx="12"/>
          </p:nvPr>
        </p:nvSpPr>
        <p:spPr/>
        <p:txBody>
          <a:bodyPr/>
          <a:lstStyle/>
          <a:p>
            <a:r>
              <a:rPr lang="en-US" dirty="0"/>
              <a:t>30-Year Fixed Rate, January 2018–Today</a:t>
            </a:r>
          </a:p>
          <a:p>
            <a:endParaRPr lang="en-US" dirty="0"/>
          </a:p>
          <a:p>
            <a:endParaRPr lang="en-US" dirty="0"/>
          </a:p>
        </p:txBody>
      </p:sp>
      <p:cxnSp>
        <p:nvCxnSpPr>
          <p:cNvPr id="9" name="Straight Connector 8">
            <a:extLst>
              <a:ext uri="{FF2B5EF4-FFF2-40B4-BE49-F238E27FC236}">
                <a16:creationId xmlns:a16="http://schemas.microsoft.com/office/drawing/2014/main" id="{60E4885E-3B4E-4557-9882-E42345D1123E}"/>
              </a:ext>
            </a:extLst>
          </p:cNvPr>
          <p:cNvCxnSpPr>
            <a:cxnSpLocks/>
          </p:cNvCxnSpPr>
          <p:nvPr/>
        </p:nvCxnSpPr>
        <p:spPr bwMode="auto">
          <a:xfrm>
            <a:off x="706095" y="4150665"/>
            <a:ext cx="7951350" cy="0"/>
          </a:xfrm>
          <a:prstGeom prst="line">
            <a:avLst/>
          </a:prstGeom>
          <a:ln w="57150" cap="rnd">
            <a:solidFill>
              <a:schemeClr val="tx1"/>
            </a:solidFill>
            <a:prstDash val="sysDot"/>
          </a:ln>
          <a:effectLst/>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DFD63539-AF18-4DCC-8A6B-F04423ACFB0F}"/>
              </a:ext>
            </a:extLst>
          </p:cNvPr>
          <p:cNvSpPr/>
          <p:nvPr/>
        </p:nvSpPr>
        <p:spPr>
          <a:xfrm>
            <a:off x="5737607" y="3930522"/>
            <a:ext cx="2069961" cy="4273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Current Rate: 3.56%</a:t>
            </a:r>
          </a:p>
        </p:txBody>
      </p:sp>
    </p:spTree>
    <p:extLst>
      <p:ext uri="{BB962C8B-B14F-4D97-AF65-F5344CB8AC3E}">
        <p14:creationId xmlns:p14="http://schemas.microsoft.com/office/powerpoint/2010/main" val="1280249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A85D83-4BA4-431D-B790-6B51226BE848}"/>
              </a:ext>
            </a:extLst>
          </p:cNvPr>
          <p:cNvSpPr>
            <a:spLocks noGrp="1"/>
          </p:cNvSpPr>
          <p:nvPr>
            <p:ph type="body" sz="quarter" idx="10"/>
          </p:nvPr>
        </p:nvSpPr>
        <p:spPr/>
        <p:txBody>
          <a:bodyPr/>
          <a:lstStyle/>
          <a:p>
            <a:r>
              <a:rPr lang="en-US" sz="2400" dirty="0"/>
              <a:t>As mortgage rates rise, we do expect some moderation </a:t>
            </a:r>
            <a:br>
              <a:rPr lang="en-US" sz="2400" dirty="0"/>
            </a:br>
            <a:r>
              <a:rPr lang="en-US" sz="2400" dirty="0"/>
              <a:t>in housing demand, causing house price growth to temper. However, the combination of a large number of entry-level homebuyers facing a shortage of entry-level inventory of homes for sale should keep the housing market competitive… </a:t>
            </a:r>
            <a:r>
              <a:rPr lang="en-US" sz="2400" b="1" dirty="0">
                <a:solidFill>
                  <a:schemeClr val="tx1"/>
                </a:solidFill>
              </a:rPr>
              <a:t>In 2022, we expect purchase originations to grow from </a:t>
            </a:r>
            <a:br>
              <a:rPr lang="en-US" sz="2400" b="1" dirty="0">
                <a:solidFill>
                  <a:schemeClr val="tx1"/>
                </a:solidFill>
              </a:rPr>
            </a:br>
            <a:r>
              <a:rPr lang="en-US" sz="2400" b="1" dirty="0">
                <a:solidFill>
                  <a:schemeClr val="tx1"/>
                </a:solidFill>
              </a:rPr>
              <a:t>$1.9 trillion in 2021 to $2.1 trillion in 2022 while refinance activity is anticipated to decrease from $2.7 trillion in 2021 to $1.2 trillion in 2022.</a:t>
            </a:r>
          </a:p>
          <a:p>
            <a:endParaRPr lang="en-US" sz="1800" dirty="0"/>
          </a:p>
        </p:txBody>
      </p:sp>
      <p:sp>
        <p:nvSpPr>
          <p:cNvPr id="3" name="Text Placeholder 2">
            <a:extLst>
              <a:ext uri="{FF2B5EF4-FFF2-40B4-BE49-F238E27FC236}">
                <a16:creationId xmlns:a16="http://schemas.microsoft.com/office/drawing/2014/main" id="{2B227282-F160-4FCF-A352-052C5DB5E8AE}"/>
              </a:ext>
            </a:extLst>
          </p:cNvPr>
          <p:cNvSpPr>
            <a:spLocks noGrp="1"/>
          </p:cNvSpPr>
          <p:nvPr>
            <p:ph type="body" sz="quarter" idx="11"/>
          </p:nvPr>
        </p:nvSpPr>
        <p:spPr/>
        <p:txBody>
          <a:bodyPr/>
          <a:lstStyle/>
          <a:p>
            <a:r>
              <a:rPr lang="en-US" dirty="0"/>
              <a:t>- Sam Khater, </a:t>
            </a:r>
            <a:r>
              <a:rPr lang="en-US" b="0" dirty="0"/>
              <a:t>Chief Economist, Freddie Mac</a:t>
            </a:r>
          </a:p>
        </p:txBody>
      </p:sp>
    </p:spTree>
    <p:extLst>
      <p:ext uri="{BB962C8B-B14F-4D97-AF65-F5344CB8AC3E}">
        <p14:creationId xmlns:p14="http://schemas.microsoft.com/office/powerpoint/2010/main" val="2328965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8783EA-4D47-45B7-818F-30B13B437A44}"/>
              </a:ext>
            </a:extLst>
          </p:cNvPr>
          <p:cNvSpPr>
            <a:spLocks noGrp="1"/>
          </p:cNvSpPr>
          <p:nvPr>
            <p:ph type="body" sz="quarter" idx="10"/>
          </p:nvPr>
        </p:nvSpPr>
        <p:spPr/>
        <p:txBody>
          <a:bodyPr/>
          <a:lstStyle/>
          <a:p>
            <a:r>
              <a:rPr lang="en-US" dirty="0"/>
              <a:t>It is possible that rising mortgage rates will slow the housing market … Or the Fed might raise rates sooner than expected due to the recent pickup in inflation…</a:t>
            </a:r>
          </a:p>
          <a:p>
            <a:r>
              <a:rPr lang="en-US" b="1" dirty="0"/>
              <a:t>But I believe one thing is certain: inventory will tell the tale!”</a:t>
            </a:r>
          </a:p>
          <a:p>
            <a:endParaRPr lang="en-US" b="1" dirty="0"/>
          </a:p>
        </p:txBody>
      </p:sp>
      <p:sp>
        <p:nvSpPr>
          <p:cNvPr id="3" name="Text Placeholder 2">
            <a:extLst>
              <a:ext uri="{FF2B5EF4-FFF2-40B4-BE49-F238E27FC236}">
                <a16:creationId xmlns:a16="http://schemas.microsoft.com/office/drawing/2014/main" id="{3FB726AA-07A0-4B25-A77B-1BBA6DC51A71}"/>
              </a:ext>
            </a:extLst>
          </p:cNvPr>
          <p:cNvSpPr>
            <a:spLocks noGrp="1"/>
          </p:cNvSpPr>
          <p:nvPr>
            <p:ph type="body" sz="quarter" idx="11"/>
          </p:nvPr>
        </p:nvSpPr>
        <p:spPr/>
        <p:txBody>
          <a:bodyPr/>
          <a:lstStyle/>
          <a:p>
            <a:r>
              <a:rPr lang="en-US" dirty="0"/>
              <a:t>- Bill McBride</a:t>
            </a:r>
            <a:r>
              <a:rPr lang="en-US" b="0" dirty="0"/>
              <a:t>, Founder, Calculated Risk</a:t>
            </a:r>
          </a:p>
        </p:txBody>
      </p:sp>
    </p:spTree>
    <p:extLst>
      <p:ext uri="{BB962C8B-B14F-4D97-AF65-F5344CB8AC3E}">
        <p14:creationId xmlns:p14="http://schemas.microsoft.com/office/powerpoint/2010/main" val="3915317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8F96F9C2-9A11-4D14-9D16-8ABB0DBA1F66}"/>
              </a:ext>
            </a:extLst>
          </p:cNvPr>
          <p:cNvGraphicFramePr/>
          <p:nvPr/>
        </p:nvGraphicFramePr>
        <p:xfrm>
          <a:off x="278673" y="1311563"/>
          <a:ext cx="8634417" cy="510665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a:extLst>
              <a:ext uri="{FF2B5EF4-FFF2-40B4-BE49-F238E27FC236}">
                <a16:creationId xmlns:a16="http://schemas.microsoft.com/office/drawing/2014/main" id="{FB2B08D9-1CDB-496C-A4A0-D5D9CFD8791B}"/>
              </a:ext>
            </a:extLst>
          </p:cNvPr>
          <p:cNvSpPr>
            <a:spLocks noGrp="1"/>
          </p:cNvSpPr>
          <p:nvPr>
            <p:ph type="body" sz="quarter" idx="10"/>
          </p:nvPr>
        </p:nvSpPr>
        <p:spPr/>
        <p:txBody>
          <a:bodyPr/>
          <a:lstStyle/>
          <a:p>
            <a:r>
              <a:rPr lang="en-US" dirty="0"/>
              <a:t>Source: Freddie Mac</a:t>
            </a:r>
          </a:p>
        </p:txBody>
      </p:sp>
      <p:sp>
        <p:nvSpPr>
          <p:cNvPr id="2" name="Title 1">
            <a:extLst>
              <a:ext uri="{FF2B5EF4-FFF2-40B4-BE49-F238E27FC236}">
                <a16:creationId xmlns:a16="http://schemas.microsoft.com/office/drawing/2014/main" id="{A7600651-26E5-4CE5-83E1-34D09693AF06}"/>
              </a:ext>
            </a:extLst>
          </p:cNvPr>
          <p:cNvSpPr>
            <a:spLocks noGrp="1"/>
          </p:cNvSpPr>
          <p:nvPr>
            <p:ph type="title"/>
          </p:nvPr>
        </p:nvSpPr>
        <p:spPr/>
        <p:txBody>
          <a:bodyPr/>
          <a:lstStyle/>
          <a:p>
            <a:r>
              <a:rPr lang="en-US" dirty="0"/>
              <a:t>Current Mortgage Rate Compared to </a:t>
            </a:r>
            <a:br>
              <a:rPr lang="en-US" dirty="0"/>
            </a:br>
            <a:r>
              <a:rPr lang="en-US" dirty="0"/>
              <a:t>the Last Five Decades</a:t>
            </a:r>
            <a:br>
              <a:rPr lang="en-US" dirty="0"/>
            </a:br>
            <a:endParaRPr lang="en-US" dirty="0"/>
          </a:p>
        </p:txBody>
      </p:sp>
      <p:cxnSp>
        <p:nvCxnSpPr>
          <p:cNvPr id="11" name="Straight Connector 10">
            <a:extLst>
              <a:ext uri="{FF2B5EF4-FFF2-40B4-BE49-F238E27FC236}">
                <a16:creationId xmlns:a16="http://schemas.microsoft.com/office/drawing/2014/main" id="{65FDCF99-D319-4931-9619-7751B1D693C1}"/>
              </a:ext>
            </a:extLst>
          </p:cNvPr>
          <p:cNvCxnSpPr>
            <a:cxnSpLocks/>
          </p:cNvCxnSpPr>
          <p:nvPr/>
        </p:nvCxnSpPr>
        <p:spPr bwMode="auto">
          <a:xfrm>
            <a:off x="506627" y="4825265"/>
            <a:ext cx="8256373" cy="0"/>
          </a:xfrm>
          <a:prstGeom prst="line">
            <a:avLst/>
          </a:prstGeom>
          <a:ln w="57150" cap="rnd">
            <a:solidFill>
              <a:srgbClr val="00B0F0"/>
            </a:solidFill>
            <a:prstDash val="sysDot"/>
          </a:ln>
          <a:effectLst/>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DD6F9C0-E52E-4AF5-A254-94B481410CB6}"/>
              </a:ext>
            </a:extLst>
          </p:cNvPr>
          <p:cNvSpPr/>
          <p:nvPr/>
        </p:nvSpPr>
        <p:spPr>
          <a:xfrm>
            <a:off x="3058553" y="4605122"/>
            <a:ext cx="3045473" cy="42738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accent6"/>
                </a:solidFill>
                <a:effectLst/>
                <a:uLnTx/>
                <a:uFillTx/>
                <a:latin typeface="Arial" panose="020B0604020202020204" pitchFamily="34" charset="0"/>
                <a:ea typeface="+mn-ea"/>
                <a:cs typeface="Arial" panose="020B0604020202020204" pitchFamily="34" charset="0"/>
              </a:rPr>
              <a:t>Current Rate: 3.56%</a:t>
            </a:r>
          </a:p>
        </p:txBody>
      </p:sp>
      <p:pic>
        <p:nvPicPr>
          <p:cNvPr id="7" name="Picture 6" descr="A picture containing text, sign&#10;&#10;Description automatically generated">
            <a:extLst>
              <a:ext uri="{FF2B5EF4-FFF2-40B4-BE49-F238E27FC236}">
                <a16:creationId xmlns:a16="http://schemas.microsoft.com/office/drawing/2014/main" id="{8DA113A5-33A8-0C42-B545-1FB65BE9F6C9}"/>
              </a:ext>
            </a:extLst>
          </p:cNvPr>
          <p:cNvPicPr>
            <a:picLocks noChangeAspect="1"/>
          </p:cNvPicPr>
          <p:nvPr/>
        </p:nvPicPr>
        <p:blipFill>
          <a:blip r:embed="rId4"/>
          <a:stretch>
            <a:fillRect/>
          </a:stretch>
        </p:blipFill>
        <p:spPr>
          <a:xfrm>
            <a:off x="176061" y="6476999"/>
            <a:ext cx="1765474" cy="237340"/>
          </a:xfrm>
          <a:prstGeom prst="rect">
            <a:avLst/>
          </a:prstGeom>
        </p:spPr>
      </p:pic>
    </p:spTree>
    <p:extLst>
      <p:ext uri="{BB962C8B-B14F-4D97-AF65-F5344CB8AC3E}">
        <p14:creationId xmlns:p14="http://schemas.microsoft.com/office/powerpoint/2010/main" val="3275774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1AFB63-7CA9-446E-B92E-F252DAC21EB0}"/>
              </a:ext>
            </a:extLst>
          </p:cNvPr>
          <p:cNvSpPr>
            <a:spLocks noGrp="1"/>
          </p:cNvSpPr>
          <p:nvPr>
            <p:ph type="body" sz="quarter" idx="10"/>
          </p:nvPr>
        </p:nvSpPr>
        <p:spPr/>
        <p:txBody>
          <a:bodyPr/>
          <a:lstStyle/>
          <a:p>
            <a:r>
              <a:rPr lang="en-US" dirty="0"/>
              <a:t>Source: Macrotrends</a:t>
            </a:r>
          </a:p>
          <a:p>
            <a:endParaRPr lang="en-US" dirty="0"/>
          </a:p>
        </p:txBody>
      </p:sp>
      <p:sp>
        <p:nvSpPr>
          <p:cNvPr id="3" name="Title 2">
            <a:extLst>
              <a:ext uri="{FF2B5EF4-FFF2-40B4-BE49-F238E27FC236}">
                <a16:creationId xmlns:a16="http://schemas.microsoft.com/office/drawing/2014/main" id="{D4DCC13D-A742-4782-AB00-4871F3A90CCE}"/>
              </a:ext>
            </a:extLst>
          </p:cNvPr>
          <p:cNvSpPr>
            <a:spLocks noGrp="1"/>
          </p:cNvSpPr>
          <p:nvPr>
            <p:ph type="title"/>
          </p:nvPr>
        </p:nvSpPr>
        <p:spPr/>
        <p:txBody>
          <a:bodyPr/>
          <a:lstStyle/>
          <a:p>
            <a:r>
              <a:rPr lang="en-US" dirty="0"/>
              <a:t>10 Year Treasury Yield Skyrocketing</a:t>
            </a:r>
          </a:p>
        </p:txBody>
      </p:sp>
      <p:sp>
        <p:nvSpPr>
          <p:cNvPr id="4" name="Text Placeholder 3">
            <a:extLst>
              <a:ext uri="{FF2B5EF4-FFF2-40B4-BE49-F238E27FC236}">
                <a16:creationId xmlns:a16="http://schemas.microsoft.com/office/drawing/2014/main" id="{60830AB9-DA89-49BA-96E7-461FD6FA2EFB}"/>
              </a:ext>
            </a:extLst>
          </p:cNvPr>
          <p:cNvSpPr>
            <a:spLocks noGrp="1"/>
          </p:cNvSpPr>
          <p:nvPr>
            <p:ph type="body" sz="quarter" idx="12"/>
          </p:nvPr>
        </p:nvSpPr>
        <p:spPr/>
        <p:txBody>
          <a:bodyPr/>
          <a:lstStyle/>
          <a:p>
            <a:r>
              <a:rPr lang="en-US" dirty="0"/>
              <a:t>10 Year Treasury Yield</a:t>
            </a:r>
          </a:p>
        </p:txBody>
      </p:sp>
      <p:graphicFrame>
        <p:nvGraphicFramePr>
          <p:cNvPr id="7" name="Chart 6">
            <a:extLst>
              <a:ext uri="{FF2B5EF4-FFF2-40B4-BE49-F238E27FC236}">
                <a16:creationId xmlns:a16="http://schemas.microsoft.com/office/drawing/2014/main" id="{8195A001-96E0-4CBE-B25E-B69C7F525F58}"/>
              </a:ext>
            </a:extLst>
          </p:cNvPr>
          <p:cNvGraphicFramePr/>
          <p:nvPr/>
        </p:nvGraphicFramePr>
        <p:xfrm>
          <a:off x="387350" y="1397000"/>
          <a:ext cx="8382000" cy="488051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descr="A picture containing text, sign&#10;&#10;Description automatically generated">
            <a:extLst>
              <a:ext uri="{FF2B5EF4-FFF2-40B4-BE49-F238E27FC236}">
                <a16:creationId xmlns:a16="http://schemas.microsoft.com/office/drawing/2014/main" id="{096D6BCA-9E25-B343-8873-0FC477817BAC}"/>
              </a:ext>
            </a:extLst>
          </p:cNvPr>
          <p:cNvPicPr>
            <a:picLocks noChangeAspect="1"/>
          </p:cNvPicPr>
          <p:nvPr/>
        </p:nvPicPr>
        <p:blipFill>
          <a:blip r:embed="rId4"/>
          <a:stretch>
            <a:fillRect/>
          </a:stretch>
        </p:blipFill>
        <p:spPr>
          <a:xfrm>
            <a:off x="176061" y="6476999"/>
            <a:ext cx="1765474" cy="237340"/>
          </a:xfrm>
          <a:prstGeom prst="rect">
            <a:avLst/>
          </a:prstGeom>
        </p:spPr>
      </p:pic>
    </p:spTree>
    <p:extLst>
      <p:ext uri="{BB962C8B-B14F-4D97-AF65-F5344CB8AC3E}">
        <p14:creationId xmlns:p14="http://schemas.microsoft.com/office/powerpoint/2010/main" val="2333233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4DDFCF-598A-4A37-B7C7-17038BCF7913}"/>
              </a:ext>
            </a:extLst>
          </p:cNvPr>
          <p:cNvSpPr>
            <a:spLocks noGrp="1"/>
          </p:cNvSpPr>
          <p:nvPr>
            <p:ph type="body" sz="quarter" idx="10"/>
          </p:nvPr>
        </p:nvSpPr>
        <p:spPr/>
        <p:txBody>
          <a:bodyPr/>
          <a:lstStyle/>
          <a:p>
            <a:r>
              <a:rPr lang="en-US" dirty="0"/>
              <a:t>Source: Freddie Mac, Macrotrends</a:t>
            </a:r>
          </a:p>
          <a:p>
            <a:endParaRPr lang="en-US" dirty="0"/>
          </a:p>
        </p:txBody>
      </p:sp>
      <p:sp>
        <p:nvSpPr>
          <p:cNvPr id="3" name="Title 2">
            <a:extLst>
              <a:ext uri="{FF2B5EF4-FFF2-40B4-BE49-F238E27FC236}">
                <a16:creationId xmlns:a16="http://schemas.microsoft.com/office/drawing/2014/main" id="{5D6C5B78-CEE6-467B-9B63-550415288F60}"/>
              </a:ext>
            </a:extLst>
          </p:cNvPr>
          <p:cNvSpPr>
            <a:spLocks noGrp="1"/>
          </p:cNvSpPr>
          <p:nvPr>
            <p:ph type="title"/>
          </p:nvPr>
        </p:nvSpPr>
        <p:spPr/>
        <p:txBody>
          <a:bodyPr/>
          <a:lstStyle/>
          <a:p>
            <a:r>
              <a:rPr lang="en-US" sz="2600" dirty="0"/>
              <a:t>For Almost 50 Years, the 30-year Mortgage Rate </a:t>
            </a:r>
            <a:br>
              <a:rPr lang="en-US" sz="2600" dirty="0"/>
            </a:br>
            <a:r>
              <a:rPr lang="en-US" sz="2600" dirty="0"/>
              <a:t>Has Moved in Unison With the 10-year Treasury Rate</a:t>
            </a:r>
            <a:br>
              <a:rPr lang="en-US" sz="2600" dirty="0"/>
            </a:br>
            <a:endParaRPr lang="en-US" sz="2600" dirty="0"/>
          </a:p>
        </p:txBody>
      </p:sp>
      <p:graphicFrame>
        <p:nvGraphicFramePr>
          <p:cNvPr id="5" name="Chart 4">
            <a:extLst>
              <a:ext uri="{FF2B5EF4-FFF2-40B4-BE49-F238E27FC236}">
                <a16:creationId xmlns:a16="http://schemas.microsoft.com/office/drawing/2014/main" id="{AA6C155A-7429-415A-B45C-043775D8C837}"/>
              </a:ext>
            </a:extLst>
          </p:cNvPr>
          <p:cNvGraphicFramePr/>
          <p:nvPr/>
        </p:nvGraphicFramePr>
        <p:xfrm>
          <a:off x="205482" y="1272207"/>
          <a:ext cx="8815227" cy="520479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20D7643D-A73A-41C4-ADB6-4EFDDD5B0FF1}"/>
              </a:ext>
            </a:extLst>
          </p:cNvPr>
          <p:cNvSpPr txBox="1"/>
          <p:nvPr/>
        </p:nvSpPr>
        <p:spPr>
          <a:xfrm>
            <a:off x="5064180" y="3010997"/>
            <a:ext cx="258679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03840"/>
                </a:solidFill>
                <a:effectLst/>
                <a:uLnTx/>
                <a:uFillTx/>
                <a:latin typeface="Calibri" panose="020F0502020204030204"/>
                <a:ea typeface="+mn-ea"/>
                <a:cs typeface="+mn-cs"/>
              </a:rPr>
              <a:t>Average Spread 1.7</a:t>
            </a:r>
          </a:p>
        </p:txBody>
      </p:sp>
      <p:pic>
        <p:nvPicPr>
          <p:cNvPr id="7" name="Picture 6" descr="A picture containing text, sign&#10;&#10;Description automatically generated">
            <a:extLst>
              <a:ext uri="{FF2B5EF4-FFF2-40B4-BE49-F238E27FC236}">
                <a16:creationId xmlns:a16="http://schemas.microsoft.com/office/drawing/2014/main" id="{ED5CCB54-BF9C-AA46-9EB0-C3F263824A00}"/>
              </a:ext>
            </a:extLst>
          </p:cNvPr>
          <p:cNvPicPr>
            <a:picLocks noChangeAspect="1"/>
          </p:cNvPicPr>
          <p:nvPr/>
        </p:nvPicPr>
        <p:blipFill>
          <a:blip r:embed="rId4"/>
          <a:stretch>
            <a:fillRect/>
          </a:stretch>
        </p:blipFill>
        <p:spPr>
          <a:xfrm>
            <a:off x="176061" y="6476999"/>
            <a:ext cx="1765474" cy="237340"/>
          </a:xfrm>
          <a:prstGeom prst="rect">
            <a:avLst/>
          </a:prstGeom>
        </p:spPr>
      </p:pic>
    </p:spTree>
    <p:extLst>
      <p:ext uri="{BB962C8B-B14F-4D97-AF65-F5344CB8AC3E}">
        <p14:creationId xmlns:p14="http://schemas.microsoft.com/office/powerpoint/2010/main" val="4213261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0B9A3-FC9B-455E-BEC1-FF1BD9DBB60F}"/>
              </a:ext>
            </a:extLst>
          </p:cNvPr>
          <p:cNvSpPr>
            <a:spLocks noGrp="1"/>
          </p:cNvSpPr>
          <p:nvPr>
            <p:ph type="title"/>
          </p:nvPr>
        </p:nvSpPr>
        <p:spPr/>
        <p:txBody>
          <a:bodyPr/>
          <a:lstStyle/>
          <a:p>
            <a:r>
              <a:rPr lang="en-US" dirty="0"/>
              <a:t>Homeownership as a Hedge against Inflation</a:t>
            </a:r>
          </a:p>
        </p:txBody>
      </p:sp>
      <p:pic>
        <p:nvPicPr>
          <p:cNvPr id="7" name="Picture Placeholder 6" descr="Icon&#10;&#10;Description automatically generated">
            <a:extLst>
              <a:ext uri="{FF2B5EF4-FFF2-40B4-BE49-F238E27FC236}">
                <a16:creationId xmlns:a16="http://schemas.microsoft.com/office/drawing/2014/main" id="{CB8A9708-AF4A-4116-95DC-E59B33DC32A6}"/>
              </a:ext>
            </a:extLst>
          </p:cNvPr>
          <p:cNvPicPr>
            <a:picLocks noGrp="1" noChangeAspect="1"/>
          </p:cNvPicPr>
          <p:nvPr>
            <p:ph type="pic" sz="quarter" idx="12"/>
          </p:nvPr>
        </p:nvPicPr>
        <p:blipFill>
          <a:blip r:embed="rId2"/>
          <a:srcRect t="83" b="83"/>
          <a:stretch>
            <a:fillRect/>
          </a:stretch>
        </p:blipFill>
        <p:spPr/>
      </p:pic>
    </p:spTree>
    <p:extLst>
      <p:ext uri="{BB962C8B-B14F-4D97-AF65-F5344CB8AC3E}">
        <p14:creationId xmlns:p14="http://schemas.microsoft.com/office/powerpoint/2010/main" val="3494308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8783EA-4D47-45B7-818F-30B13B437A44}"/>
              </a:ext>
            </a:extLst>
          </p:cNvPr>
          <p:cNvSpPr>
            <a:spLocks noGrp="1"/>
          </p:cNvSpPr>
          <p:nvPr>
            <p:ph type="body" sz="quarter" idx="10"/>
          </p:nvPr>
        </p:nvSpPr>
        <p:spPr/>
        <p:txBody>
          <a:bodyPr/>
          <a:lstStyle/>
          <a:p>
            <a:r>
              <a:rPr lang="en-US" b="1" dirty="0"/>
              <a:t>Real estate is one of the time-honored inflation hedges. </a:t>
            </a:r>
            <a:r>
              <a:rPr lang="en-US" dirty="0"/>
              <a:t>It's a tangible asset, and those tend to hold their value when inflation reigns, unlike paper assets. More specifically, as prices rise, so do property values.</a:t>
            </a:r>
          </a:p>
        </p:txBody>
      </p:sp>
      <p:sp>
        <p:nvSpPr>
          <p:cNvPr id="3" name="Text Placeholder 2">
            <a:extLst>
              <a:ext uri="{FF2B5EF4-FFF2-40B4-BE49-F238E27FC236}">
                <a16:creationId xmlns:a16="http://schemas.microsoft.com/office/drawing/2014/main" id="{3FB726AA-07A0-4B25-A77B-1BBA6DC51A71}"/>
              </a:ext>
            </a:extLst>
          </p:cNvPr>
          <p:cNvSpPr>
            <a:spLocks noGrp="1"/>
          </p:cNvSpPr>
          <p:nvPr>
            <p:ph type="body" sz="quarter" idx="11"/>
          </p:nvPr>
        </p:nvSpPr>
        <p:spPr/>
        <p:txBody>
          <a:bodyPr/>
          <a:lstStyle/>
          <a:p>
            <a:r>
              <a:rPr lang="en-US" dirty="0"/>
              <a:t>- Mark P. </a:t>
            </a:r>
            <a:r>
              <a:rPr lang="en-US" dirty="0" err="1"/>
              <a:t>Cussen</a:t>
            </a:r>
            <a:r>
              <a:rPr lang="en-US" dirty="0"/>
              <a:t>, </a:t>
            </a:r>
            <a:r>
              <a:rPr lang="en-US" b="0" dirty="0"/>
              <a:t>Financial Writer, Investopedia</a:t>
            </a:r>
          </a:p>
        </p:txBody>
      </p:sp>
    </p:spTree>
    <p:extLst>
      <p:ext uri="{BB962C8B-B14F-4D97-AF65-F5344CB8AC3E}">
        <p14:creationId xmlns:p14="http://schemas.microsoft.com/office/powerpoint/2010/main" val="18064744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A09088-09E7-4FC1-BE05-5C32C9AB1046}"/>
              </a:ext>
            </a:extLst>
          </p:cNvPr>
          <p:cNvSpPr>
            <a:spLocks noGrp="1"/>
          </p:cNvSpPr>
          <p:nvPr>
            <p:ph type="body" sz="quarter" idx="10"/>
          </p:nvPr>
        </p:nvSpPr>
        <p:spPr>
          <a:xfrm>
            <a:off x="391841" y="6481046"/>
            <a:ext cx="8375650" cy="218439"/>
          </a:xfrm>
        </p:spPr>
        <p:txBody>
          <a:bodyPr/>
          <a:lstStyle/>
          <a:p>
            <a:r>
              <a:rPr lang="en-US" dirty="0"/>
              <a:t>Source: National Association of Realtors, CoreLogic, Consumer Price Index</a:t>
            </a:r>
          </a:p>
          <a:p>
            <a:endParaRPr lang="en-US" dirty="0"/>
          </a:p>
        </p:txBody>
      </p:sp>
      <p:sp>
        <p:nvSpPr>
          <p:cNvPr id="3" name="Title 2">
            <a:extLst>
              <a:ext uri="{FF2B5EF4-FFF2-40B4-BE49-F238E27FC236}">
                <a16:creationId xmlns:a16="http://schemas.microsoft.com/office/drawing/2014/main" id="{86207200-C6AA-4C40-9E1E-342E86B5FDFB}"/>
              </a:ext>
            </a:extLst>
          </p:cNvPr>
          <p:cNvSpPr>
            <a:spLocks noGrp="1"/>
          </p:cNvSpPr>
          <p:nvPr>
            <p:ph type="title"/>
          </p:nvPr>
        </p:nvSpPr>
        <p:spPr/>
        <p:txBody>
          <a:bodyPr/>
          <a:lstStyle/>
          <a:p>
            <a:r>
              <a:rPr lang="en-US" dirty="0"/>
              <a:t>Homeownership: A Hedge against Inflation</a:t>
            </a:r>
          </a:p>
        </p:txBody>
      </p:sp>
      <p:sp>
        <p:nvSpPr>
          <p:cNvPr id="4" name="Text Placeholder 3">
            <a:extLst>
              <a:ext uri="{FF2B5EF4-FFF2-40B4-BE49-F238E27FC236}">
                <a16:creationId xmlns:a16="http://schemas.microsoft.com/office/drawing/2014/main" id="{7128DD5E-9A0C-4493-9994-E18D1F33D12F}"/>
              </a:ext>
            </a:extLst>
          </p:cNvPr>
          <p:cNvSpPr>
            <a:spLocks noGrp="1"/>
          </p:cNvSpPr>
          <p:nvPr>
            <p:ph type="body" sz="quarter" idx="12"/>
          </p:nvPr>
        </p:nvSpPr>
        <p:spPr/>
        <p:txBody>
          <a:bodyPr/>
          <a:lstStyle/>
          <a:p>
            <a:r>
              <a:rPr lang="en-US" dirty="0"/>
              <a:t>Home Price Appreciation vs. Consumer Price Increases over the Decades</a:t>
            </a:r>
          </a:p>
        </p:txBody>
      </p:sp>
      <p:graphicFrame>
        <p:nvGraphicFramePr>
          <p:cNvPr id="5" name="Chart 4">
            <a:extLst>
              <a:ext uri="{FF2B5EF4-FFF2-40B4-BE49-F238E27FC236}">
                <a16:creationId xmlns:a16="http://schemas.microsoft.com/office/drawing/2014/main" id="{6705F080-6F4E-4179-B45F-19BE8F3954FA}"/>
              </a:ext>
            </a:extLst>
          </p:cNvPr>
          <p:cNvGraphicFramePr/>
          <p:nvPr/>
        </p:nvGraphicFramePr>
        <p:xfrm>
          <a:off x="387349" y="1397000"/>
          <a:ext cx="8375650" cy="4890784"/>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descr="A picture containing text, sign&#10;&#10;Description automatically generated">
            <a:extLst>
              <a:ext uri="{FF2B5EF4-FFF2-40B4-BE49-F238E27FC236}">
                <a16:creationId xmlns:a16="http://schemas.microsoft.com/office/drawing/2014/main" id="{8C67DF62-5BBB-DD45-AFEA-76F167727980}"/>
              </a:ext>
            </a:extLst>
          </p:cNvPr>
          <p:cNvPicPr>
            <a:picLocks noChangeAspect="1"/>
          </p:cNvPicPr>
          <p:nvPr/>
        </p:nvPicPr>
        <p:blipFill>
          <a:blip r:embed="rId4"/>
          <a:stretch>
            <a:fillRect/>
          </a:stretch>
        </p:blipFill>
        <p:spPr>
          <a:xfrm>
            <a:off x="176061" y="6476999"/>
            <a:ext cx="1765474" cy="237340"/>
          </a:xfrm>
          <a:prstGeom prst="rect">
            <a:avLst/>
          </a:prstGeom>
        </p:spPr>
      </p:pic>
    </p:spTree>
    <p:extLst>
      <p:ext uri="{BB962C8B-B14F-4D97-AF65-F5344CB8AC3E}">
        <p14:creationId xmlns:p14="http://schemas.microsoft.com/office/powerpoint/2010/main" val="4165162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8783EA-4D47-45B7-818F-30B13B437A44}"/>
              </a:ext>
            </a:extLst>
          </p:cNvPr>
          <p:cNvSpPr>
            <a:spLocks noGrp="1"/>
          </p:cNvSpPr>
          <p:nvPr>
            <p:ph type="body" sz="quarter" idx="10"/>
          </p:nvPr>
        </p:nvSpPr>
        <p:spPr/>
        <p:txBody>
          <a:bodyPr/>
          <a:lstStyle/>
          <a:p>
            <a:r>
              <a:rPr lang="en-US" dirty="0"/>
              <a:t>A fixed-rate mortgage allows you to maintain the biggest portion of housing expenses at the same payment. Sure, property taxes will rise and other expenses may creep up, but your monthly housing payment remains the same. </a:t>
            </a:r>
          </a:p>
          <a:p>
            <a:r>
              <a:rPr lang="en-US" b="1" dirty="0"/>
              <a:t>That’s certainly not the case if you’re renting.</a:t>
            </a:r>
          </a:p>
        </p:txBody>
      </p:sp>
      <p:sp>
        <p:nvSpPr>
          <p:cNvPr id="3" name="Text Placeholder 2">
            <a:extLst>
              <a:ext uri="{FF2B5EF4-FFF2-40B4-BE49-F238E27FC236}">
                <a16:creationId xmlns:a16="http://schemas.microsoft.com/office/drawing/2014/main" id="{3FB726AA-07A0-4B25-A77B-1BBA6DC51A71}"/>
              </a:ext>
            </a:extLst>
          </p:cNvPr>
          <p:cNvSpPr>
            <a:spLocks noGrp="1"/>
          </p:cNvSpPr>
          <p:nvPr>
            <p:ph type="body" sz="quarter" idx="11"/>
          </p:nvPr>
        </p:nvSpPr>
        <p:spPr/>
        <p:txBody>
          <a:bodyPr/>
          <a:lstStyle/>
          <a:p>
            <a:r>
              <a:rPr lang="en-US" dirty="0"/>
              <a:t>- James Royal, </a:t>
            </a:r>
            <a:r>
              <a:rPr lang="en-US" b="0" dirty="0"/>
              <a:t>Senior Wealth Management Reporter, Bankrate</a:t>
            </a:r>
          </a:p>
        </p:txBody>
      </p:sp>
    </p:spTree>
    <p:extLst>
      <p:ext uri="{BB962C8B-B14F-4D97-AF65-F5344CB8AC3E}">
        <p14:creationId xmlns:p14="http://schemas.microsoft.com/office/powerpoint/2010/main" val="3324143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A09088-09E7-4FC1-BE05-5C32C9AB1046}"/>
              </a:ext>
            </a:extLst>
          </p:cNvPr>
          <p:cNvSpPr>
            <a:spLocks noGrp="1"/>
          </p:cNvSpPr>
          <p:nvPr>
            <p:ph type="body" sz="quarter" idx="10"/>
          </p:nvPr>
        </p:nvSpPr>
        <p:spPr/>
        <p:txBody>
          <a:bodyPr/>
          <a:lstStyle/>
          <a:p>
            <a:r>
              <a:rPr lang="en-US" dirty="0"/>
              <a:t>Source: </a:t>
            </a:r>
            <a:r>
              <a:rPr lang="en-US" dirty="0" err="1"/>
              <a:t>iProperty</a:t>
            </a:r>
            <a:r>
              <a:rPr lang="en-US" dirty="0"/>
              <a:t> Management and U.S. Inflation Calculator </a:t>
            </a:r>
          </a:p>
          <a:p>
            <a:endParaRPr lang="en-US" dirty="0"/>
          </a:p>
        </p:txBody>
      </p:sp>
      <p:sp>
        <p:nvSpPr>
          <p:cNvPr id="3" name="Title 2">
            <a:extLst>
              <a:ext uri="{FF2B5EF4-FFF2-40B4-BE49-F238E27FC236}">
                <a16:creationId xmlns:a16="http://schemas.microsoft.com/office/drawing/2014/main" id="{86207200-C6AA-4C40-9E1E-342E86B5FDFB}"/>
              </a:ext>
            </a:extLst>
          </p:cNvPr>
          <p:cNvSpPr>
            <a:spLocks noGrp="1"/>
          </p:cNvSpPr>
          <p:nvPr>
            <p:ph type="title"/>
          </p:nvPr>
        </p:nvSpPr>
        <p:spPr/>
        <p:txBody>
          <a:bodyPr/>
          <a:lstStyle/>
          <a:p>
            <a:r>
              <a:rPr lang="en-US" dirty="0"/>
              <a:t>Rent Increase &gt; than Inflation Most Years</a:t>
            </a:r>
          </a:p>
        </p:txBody>
      </p:sp>
      <p:sp>
        <p:nvSpPr>
          <p:cNvPr id="4" name="Text Placeholder 3">
            <a:extLst>
              <a:ext uri="{FF2B5EF4-FFF2-40B4-BE49-F238E27FC236}">
                <a16:creationId xmlns:a16="http://schemas.microsoft.com/office/drawing/2014/main" id="{7128DD5E-9A0C-4493-9994-E18D1F33D12F}"/>
              </a:ext>
            </a:extLst>
          </p:cNvPr>
          <p:cNvSpPr>
            <a:spLocks noGrp="1"/>
          </p:cNvSpPr>
          <p:nvPr>
            <p:ph type="body" sz="quarter" idx="12"/>
          </p:nvPr>
        </p:nvSpPr>
        <p:spPr/>
        <p:txBody>
          <a:bodyPr/>
          <a:lstStyle/>
          <a:p>
            <a:r>
              <a:rPr lang="en-US" dirty="0"/>
              <a:t>Rental Price Appreciation &amp; Core Inflation Rate from 1973 to 2020</a:t>
            </a:r>
          </a:p>
        </p:txBody>
      </p:sp>
      <p:graphicFrame>
        <p:nvGraphicFramePr>
          <p:cNvPr id="8" name="Chart 7">
            <a:extLst>
              <a:ext uri="{FF2B5EF4-FFF2-40B4-BE49-F238E27FC236}">
                <a16:creationId xmlns:a16="http://schemas.microsoft.com/office/drawing/2014/main" id="{DE5D3AEC-2D76-47FA-9F9E-BC3377407B39}"/>
              </a:ext>
            </a:extLst>
          </p:cNvPr>
          <p:cNvGraphicFramePr/>
          <p:nvPr/>
        </p:nvGraphicFramePr>
        <p:xfrm>
          <a:off x="381000" y="1633590"/>
          <a:ext cx="8382000" cy="4407613"/>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descr="A picture containing text, sign&#10;&#10;Description automatically generated">
            <a:extLst>
              <a:ext uri="{FF2B5EF4-FFF2-40B4-BE49-F238E27FC236}">
                <a16:creationId xmlns:a16="http://schemas.microsoft.com/office/drawing/2014/main" id="{3AEC8F91-FBB3-8543-9778-CBC82125637C}"/>
              </a:ext>
            </a:extLst>
          </p:cNvPr>
          <p:cNvPicPr>
            <a:picLocks noChangeAspect="1"/>
          </p:cNvPicPr>
          <p:nvPr/>
        </p:nvPicPr>
        <p:blipFill>
          <a:blip r:embed="rId4"/>
          <a:stretch>
            <a:fillRect/>
          </a:stretch>
        </p:blipFill>
        <p:spPr>
          <a:xfrm>
            <a:off x="176061" y="6476999"/>
            <a:ext cx="1765474" cy="237340"/>
          </a:xfrm>
          <a:prstGeom prst="rect">
            <a:avLst/>
          </a:prstGeom>
        </p:spPr>
      </p:pic>
    </p:spTree>
    <p:extLst>
      <p:ext uri="{BB962C8B-B14F-4D97-AF65-F5344CB8AC3E}">
        <p14:creationId xmlns:p14="http://schemas.microsoft.com/office/powerpoint/2010/main" val="3793033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8783EA-4D47-45B7-818F-30B13B437A44}"/>
              </a:ext>
            </a:extLst>
          </p:cNvPr>
          <p:cNvSpPr>
            <a:spLocks noGrp="1"/>
          </p:cNvSpPr>
          <p:nvPr>
            <p:ph type="body" sz="quarter" idx="10"/>
          </p:nvPr>
        </p:nvSpPr>
        <p:spPr/>
        <p:txBody>
          <a:bodyPr/>
          <a:lstStyle/>
          <a:p>
            <a:r>
              <a:rPr lang="en-US" dirty="0"/>
              <a:t>If you have cash and are expecting inflation, you want to think through where you can put your money so it does not lose value. </a:t>
            </a:r>
            <a:r>
              <a:rPr lang="en-US" b="1" dirty="0"/>
              <a:t>Housing is commonly looked at as a good inflation hedge, especially with interest rates so low.</a:t>
            </a:r>
          </a:p>
        </p:txBody>
      </p:sp>
      <p:sp>
        <p:nvSpPr>
          <p:cNvPr id="3" name="Text Placeholder 2">
            <a:extLst>
              <a:ext uri="{FF2B5EF4-FFF2-40B4-BE49-F238E27FC236}">
                <a16:creationId xmlns:a16="http://schemas.microsoft.com/office/drawing/2014/main" id="{3FB726AA-07A0-4B25-A77B-1BBA6DC51A71}"/>
              </a:ext>
            </a:extLst>
          </p:cNvPr>
          <p:cNvSpPr>
            <a:spLocks noGrp="1"/>
          </p:cNvSpPr>
          <p:nvPr>
            <p:ph type="body" sz="quarter" idx="11"/>
          </p:nvPr>
        </p:nvSpPr>
        <p:spPr/>
        <p:txBody>
          <a:bodyPr/>
          <a:lstStyle/>
          <a:p>
            <a:r>
              <a:rPr lang="en-US" dirty="0"/>
              <a:t>- Ali Wolf, </a:t>
            </a:r>
            <a:r>
              <a:rPr lang="en-US" b="0" dirty="0"/>
              <a:t>Chief Economist, Zonda</a:t>
            </a:r>
          </a:p>
        </p:txBody>
      </p:sp>
    </p:spTree>
    <p:extLst>
      <p:ext uri="{BB962C8B-B14F-4D97-AF65-F5344CB8AC3E}">
        <p14:creationId xmlns:p14="http://schemas.microsoft.com/office/powerpoint/2010/main" val="2414648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15F0DA-76E0-4FB2-BA2D-EE717B4469FE}"/>
              </a:ext>
            </a:extLst>
          </p:cNvPr>
          <p:cNvSpPr>
            <a:spLocks noGrp="1"/>
          </p:cNvSpPr>
          <p:nvPr>
            <p:ph type="body" sz="quarter" idx="10"/>
          </p:nvPr>
        </p:nvSpPr>
        <p:spPr/>
        <p:txBody>
          <a:bodyPr/>
          <a:lstStyle/>
          <a:p>
            <a:r>
              <a:rPr lang="en-US" dirty="0"/>
              <a:t>Source: Home Price Expectation Survey</a:t>
            </a:r>
          </a:p>
        </p:txBody>
      </p:sp>
      <p:sp>
        <p:nvSpPr>
          <p:cNvPr id="3" name="Title 2">
            <a:extLst>
              <a:ext uri="{FF2B5EF4-FFF2-40B4-BE49-F238E27FC236}">
                <a16:creationId xmlns:a16="http://schemas.microsoft.com/office/drawing/2014/main" id="{1E8FCC73-B31F-49A9-B155-9F6DF4770541}"/>
              </a:ext>
            </a:extLst>
          </p:cNvPr>
          <p:cNvSpPr>
            <a:spLocks noGrp="1"/>
          </p:cNvSpPr>
          <p:nvPr>
            <p:ph type="title"/>
          </p:nvPr>
        </p:nvSpPr>
        <p:spPr/>
        <p:txBody>
          <a:bodyPr/>
          <a:lstStyle/>
          <a:p>
            <a:r>
              <a:rPr lang="en-US" dirty="0"/>
              <a:t>Cumulative House Appreciation by 2026</a:t>
            </a:r>
            <a:br>
              <a:rPr lang="en-US" dirty="0"/>
            </a:br>
            <a:br>
              <a:rPr lang="en-US" dirty="0"/>
            </a:br>
            <a:endParaRPr lang="en-US" dirty="0"/>
          </a:p>
        </p:txBody>
      </p:sp>
      <p:sp>
        <p:nvSpPr>
          <p:cNvPr id="24" name="Text Placeholder 23">
            <a:extLst>
              <a:ext uri="{FF2B5EF4-FFF2-40B4-BE49-F238E27FC236}">
                <a16:creationId xmlns:a16="http://schemas.microsoft.com/office/drawing/2014/main" id="{60F44A65-E54B-4D6C-81A9-C38E1B054008}"/>
              </a:ext>
            </a:extLst>
          </p:cNvPr>
          <p:cNvSpPr>
            <a:spLocks noGrp="1"/>
          </p:cNvSpPr>
          <p:nvPr>
            <p:ph type="body" sz="quarter" idx="12"/>
          </p:nvPr>
        </p:nvSpPr>
        <p:spPr/>
        <p:txBody>
          <a:bodyPr/>
          <a:lstStyle/>
          <a:p>
            <a:r>
              <a:rPr lang="en-US" dirty="0"/>
              <a:t>As forecasted Q4 2021</a:t>
            </a:r>
          </a:p>
        </p:txBody>
      </p:sp>
      <p:sp>
        <p:nvSpPr>
          <p:cNvPr id="20" name="TextBox 2">
            <a:extLst>
              <a:ext uri="{FF2B5EF4-FFF2-40B4-BE49-F238E27FC236}">
                <a16:creationId xmlns:a16="http://schemas.microsoft.com/office/drawing/2014/main" id="{1A7E6C86-BCCC-4300-A8A3-EF034F27A0AF}"/>
              </a:ext>
            </a:extLst>
          </p:cNvPr>
          <p:cNvSpPr txBox="1">
            <a:spLocks noChangeArrowheads="1"/>
          </p:cNvSpPr>
          <p:nvPr/>
        </p:nvSpPr>
        <p:spPr bwMode="auto">
          <a:xfrm>
            <a:off x="492635" y="3676087"/>
            <a:ext cx="1893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mn-lt"/>
                <a:ea typeface="ＭＳ Ｐゴシック" charset="0"/>
                <a:cs typeface="Calibri" panose="020F0502020204030204" pitchFamily="34" charset="0"/>
              </a:rPr>
              <a:t>Pre-Bubble</a:t>
            </a:r>
          </a:p>
        </p:txBody>
      </p:sp>
      <p:sp>
        <p:nvSpPr>
          <p:cNvPr id="21" name="TextBox 6">
            <a:extLst>
              <a:ext uri="{FF2B5EF4-FFF2-40B4-BE49-F238E27FC236}">
                <a16:creationId xmlns:a16="http://schemas.microsoft.com/office/drawing/2014/main" id="{3144E395-41E5-4625-B04B-FC6B40AC898C}"/>
              </a:ext>
            </a:extLst>
          </p:cNvPr>
          <p:cNvSpPr txBox="1">
            <a:spLocks noChangeArrowheads="1"/>
          </p:cNvSpPr>
          <p:nvPr/>
        </p:nvSpPr>
        <p:spPr bwMode="auto">
          <a:xfrm>
            <a:off x="2589291" y="3676087"/>
            <a:ext cx="1893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mn-lt"/>
                <a:ea typeface="ＭＳ Ｐゴシック" charset="0"/>
                <a:cs typeface="Calibri" panose="020F0502020204030204" pitchFamily="34" charset="0"/>
              </a:rPr>
              <a:t>Bubble</a:t>
            </a:r>
          </a:p>
        </p:txBody>
      </p:sp>
      <p:sp>
        <p:nvSpPr>
          <p:cNvPr id="22" name="TextBox 7">
            <a:extLst>
              <a:ext uri="{FF2B5EF4-FFF2-40B4-BE49-F238E27FC236}">
                <a16:creationId xmlns:a16="http://schemas.microsoft.com/office/drawing/2014/main" id="{14427980-F71B-43A2-B62D-82AFB8384D6B}"/>
              </a:ext>
            </a:extLst>
          </p:cNvPr>
          <p:cNvSpPr txBox="1">
            <a:spLocks noChangeArrowheads="1"/>
          </p:cNvSpPr>
          <p:nvPr/>
        </p:nvSpPr>
        <p:spPr bwMode="auto">
          <a:xfrm>
            <a:off x="4680643" y="4758414"/>
            <a:ext cx="187406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mn-lt"/>
                <a:ea typeface="ＭＳ Ｐゴシック" charset="0"/>
                <a:cs typeface="Calibri" panose="020F0502020204030204" pitchFamily="34" charset="0"/>
              </a:rPr>
              <a:t>Bust</a:t>
            </a:r>
          </a:p>
        </p:txBody>
      </p:sp>
      <p:sp>
        <p:nvSpPr>
          <p:cNvPr id="23" name="TextBox 9">
            <a:extLst>
              <a:ext uri="{FF2B5EF4-FFF2-40B4-BE49-F238E27FC236}">
                <a16:creationId xmlns:a16="http://schemas.microsoft.com/office/drawing/2014/main" id="{AD312E55-8F77-4A1D-803E-A34E54E8E1D1}"/>
              </a:ext>
            </a:extLst>
          </p:cNvPr>
          <p:cNvSpPr txBox="1">
            <a:spLocks noChangeArrowheads="1"/>
          </p:cNvSpPr>
          <p:nvPr/>
        </p:nvSpPr>
        <p:spPr bwMode="auto">
          <a:xfrm>
            <a:off x="6784795" y="3496778"/>
            <a:ext cx="189372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mn-lt"/>
                <a:ea typeface="ＭＳ Ｐゴシック" charset="0"/>
                <a:cs typeface="Calibri" panose="020F0502020204030204" pitchFamily="34" charset="0"/>
              </a:rPr>
              <a:t>Recovery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mn-lt"/>
                <a:ea typeface="ＭＳ Ｐゴシック" charset="0"/>
                <a:cs typeface="Calibri" panose="020F0502020204030204" pitchFamily="34" charset="0"/>
              </a:rPr>
              <a:t>To Date</a:t>
            </a:r>
          </a:p>
        </p:txBody>
      </p:sp>
      <p:graphicFrame>
        <p:nvGraphicFramePr>
          <p:cNvPr id="6" name="Chart 5">
            <a:extLst>
              <a:ext uri="{FF2B5EF4-FFF2-40B4-BE49-F238E27FC236}">
                <a16:creationId xmlns:a16="http://schemas.microsoft.com/office/drawing/2014/main" id="{F0A19FD4-2BF3-447E-9FAB-1E02CFD0FBE1}"/>
              </a:ext>
            </a:extLst>
          </p:cNvPr>
          <p:cNvGraphicFramePr/>
          <p:nvPr/>
        </p:nvGraphicFramePr>
        <p:xfrm>
          <a:off x="387350" y="1643864"/>
          <a:ext cx="8291174" cy="4397339"/>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descr="A picture containing text, sign&#10;&#10;Description automatically generated">
            <a:extLst>
              <a:ext uri="{FF2B5EF4-FFF2-40B4-BE49-F238E27FC236}">
                <a16:creationId xmlns:a16="http://schemas.microsoft.com/office/drawing/2014/main" id="{0E437260-F3C4-604C-B61F-87F24DF383FB}"/>
              </a:ext>
            </a:extLst>
          </p:cNvPr>
          <p:cNvPicPr>
            <a:picLocks noChangeAspect="1"/>
          </p:cNvPicPr>
          <p:nvPr/>
        </p:nvPicPr>
        <p:blipFill>
          <a:blip r:embed="rId4"/>
          <a:stretch>
            <a:fillRect/>
          </a:stretch>
        </p:blipFill>
        <p:spPr>
          <a:xfrm>
            <a:off x="176061" y="6476999"/>
            <a:ext cx="1765474" cy="237340"/>
          </a:xfrm>
          <a:prstGeom prst="rect">
            <a:avLst/>
          </a:prstGeom>
        </p:spPr>
      </p:pic>
    </p:spTree>
    <p:extLst>
      <p:ext uri="{BB962C8B-B14F-4D97-AF65-F5344CB8AC3E}">
        <p14:creationId xmlns:p14="http://schemas.microsoft.com/office/powerpoint/2010/main" val="3873976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2EFAEB16-6F8F-5247-8F1E-7A11A860D6FA}"/>
              </a:ext>
            </a:extLst>
          </p:cNvPr>
          <p:cNvPicPr>
            <a:picLocks noGrp="1" noChangeAspect="1"/>
          </p:cNvPicPr>
          <p:nvPr>
            <p:ph type="pic" sz="quarter" idx="11"/>
          </p:nvPr>
        </p:nvPicPr>
        <p:blipFill>
          <a:blip r:embed="rId3"/>
          <a:srcRect t="13779" b="13779"/>
          <a:stretch>
            <a:fillRect/>
          </a:stretch>
        </p:blipFill>
        <p:spPr/>
      </p:pic>
      <p:sp>
        <p:nvSpPr>
          <p:cNvPr id="3" name="Text Placeholder 2">
            <a:extLst>
              <a:ext uri="{FF2B5EF4-FFF2-40B4-BE49-F238E27FC236}">
                <a16:creationId xmlns:a16="http://schemas.microsoft.com/office/drawing/2014/main" id="{334285BD-9373-4535-AE37-20E15C04C687}"/>
              </a:ext>
            </a:extLst>
          </p:cNvPr>
          <p:cNvSpPr>
            <a:spLocks noGrp="1"/>
          </p:cNvSpPr>
          <p:nvPr>
            <p:ph type="body" sz="quarter" idx="10"/>
          </p:nvPr>
        </p:nvSpPr>
        <p:spPr/>
        <p:txBody>
          <a:bodyPr/>
          <a:lstStyle/>
          <a:p>
            <a:r>
              <a:rPr lang="en-US" dirty="0"/>
              <a:t>The Bad News:</a:t>
            </a:r>
          </a:p>
          <a:p>
            <a:r>
              <a:rPr lang="en-US" dirty="0"/>
              <a:t>Listings Are at Record Lows</a:t>
            </a:r>
          </a:p>
        </p:txBody>
      </p:sp>
      <p:pic>
        <p:nvPicPr>
          <p:cNvPr id="8" name="Picture Placeholder 7" descr="Icon&#10;&#10;Description automatically generated">
            <a:extLst>
              <a:ext uri="{FF2B5EF4-FFF2-40B4-BE49-F238E27FC236}">
                <a16:creationId xmlns:a16="http://schemas.microsoft.com/office/drawing/2014/main" id="{C4F32266-0DF5-4AF6-BD15-4A1A121C7D17}"/>
              </a:ext>
            </a:extLst>
          </p:cNvPr>
          <p:cNvPicPr>
            <a:picLocks noGrp="1" noChangeAspect="1"/>
          </p:cNvPicPr>
          <p:nvPr>
            <p:ph type="pic" sz="quarter" idx="12"/>
          </p:nvPr>
        </p:nvPicPr>
        <p:blipFill>
          <a:blip r:embed="rId4"/>
          <a:srcRect t="83" b="83"/>
          <a:stretch>
            <a:fillRect/>
          </a:stretch>
        </p:blipFill>
        <p:spPr/>
      </p:pic>
    </p:spTree>
    <p:extLst>
      <p:ext uri="{BB962C8B-B14F-4D97-AF65-F5344CB8AC3E}">
        <p14:creationId xmlns:p14="http://schemas.microsoft.com/office/powerpoint/2010/main" val="1767870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B6BFB-E218-4544-9162-9F97A2C6AAF5}"/>
              </a:ext>
            </a:extLst>
          </p:cNvPr>
          <p:cNvSpPr>
            <a:spLocks noGrp="1"/>
          </p:cNvSpPr>
          <p:nvPr>
            <p:ph type="title"/>
          </p:nvPr>
        </p:nvSpPr>
        <p:spPr/>
        <p:txBody>
          <a:bodyPr/>
          <a:lstStyle/>
          <a:p>
            <a:r>
              <a:rPr lang="en-US" dirty="0"/>
              <a:t>2022 </a:t>
            </a:r>
            <a:br>
              <a:rPr lang="en-US" dirty="0"/>
            </a:br>
            <a:r>
              <a:rPr lang="en-US" dirty="0"/>
              <a:t>Projections</a:t>
            </a:r>
          </a:p>
        </p:txBody>
      </p:sp>
      <p:pic>
        <p:nvPicPr>
          <p:cNvPr id="5" name="Picture Placeholder 4" descr="Icon&#10;&#10;Description automatically generated">
            <a:extLst>
              <a:ext uri="{FF2B5EF4-FFF2-40B4-BE49-F238E27FC236}">
                <a16:creationId xmlns:a16="http://schemas.microsoft.com/office/drawing/2014/main" id="{DA64D436-441D-4536-8F4C-D1018BCEC3FE}"/>
              </a:ext>
            </a:extLst>
          </p:cNvPr>
          <p:cNvPicPr>
            <a:picLocks noGrp="1" noChangeAspect="1"/>
          </p:cNvPicPr>
          <p:nvPr>
            <p:ph type="pic" sz="quarter" idx="12"/>
          </p:nvPr>
        </p:nvPicPr>
        <p:blipFill>
          <a:blip r:embed="rId2"/>
          <a:srcRect t="83" b="83"/>
          <a:stretch>
            <a:fillRect/>
          </a:stretch>
        </p:blipFill>
        <p:spPr/>
      </p:pic>
    </p:spTree>
    <p:extLst>
      <p:ext uri="{BB962C8B-B14F-4D97-AF65-F5344CB8AC3E}">
        <p14:creationId xmlns:p14="http://schemas.microsoft.com/office/powerpoint/2010/main" val="26874257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48AFA6-53CB-4CDC-A3CA-3F2C00B9E449}"/>
              </a:ext>
            </a:extLst>
          </p:cNvPr>
          <p:cNvSpPr>
            <a:spLocks noGrp="1"/>
          </p:cNvSpPr>
          <p:nvPr>
            <p:ph type="body" sz="quarter" idx="10"/>
          </p:nvPr>
        </p:nvSpPr>
        <p:spPr/>
        <p:txBody>
          <a:bodyPr/>
          <a:lstStyle/>
          <a:p>
            <a:r>
              <a:rPr lang="en-US" dirty="0"/>
              <a:t>Source: Freddie Mac</a:t>
            </a:r>
          </a:p>
        </p:txBody>
      </p:sp>
      <p:sp>
        <p:nvSpPr>
          <p:cNvPr id="3" name="Title 2">
            <a:extLst>
              <a:ext uri="{FF2B5EF4-FFF2-40B4-BE49-F238E27FC236}">
                <a16:creationId xmlns:a16="http://schemas.microsoft.com/office/drawing/2014/main" id="{D49BE634-A721-4ABF-A85A-1C84A3FBCC60}"/>
              </a:ext>
            </a:extLst>
          </p:cNvPr>
          <p:cNvSpPr>
            <a:spLocks noGrp="1"/>
          </p:cNvSpPr>
          <p:nvPr>
            <p:ph type="title"/>
          </p:nvPr>
        </p:nvSpPr>
        <p:spPr/>
        <p:txBody>
          <a:bodyPr/>
          <a:lstStyle/>
          <a:p>
            <a:r>
              <a:rPr lang="en-US" dirty="0"/>
              <a:t>Mortgage Rates</a:t>
            </a:r>
            <a:br>
              <a:rPr lang="en-US" dirty="0"/>
            </a:br>
            <a:endParaRPr lang="en-US" dirty="0"/>
          </a:p>
        </p:txBody>
      </p:sp>
      <p:sp>
        <p:nvSpPr>
          <p:cNvPr id="4" name="Text Placeholder 3">
            <a:extLst>
              <a:ext uri="{FF2B5EF4-FFF2-40B4-BE49-F238E27FC236}">
                <a16:creationId xmlns:a16="http://schemas.microsoft.com/office/drawing/2014/main" id="{BEB76703-D015-4D6D-B3AC-41F8088B34E0}"/>
              </a:ext>
            </a:extLst>
          </p:cNvPr>
          <p:cNvSpPr>
            <a:spLocks noGrp="1"/>
          </p:cNvSpPr>
          <p:nvPr>
            <p:ph type="body" sz="quarter" idx="12"/>
          </p:nvPr>
        </p:nvSpPr>
        <p:spPr/>
        <p:txBody>
          <a:bodyPr/>
          <a:lstStyle/>
          <a:p>
            <a:r>
              <a:rPr lang="en-US" dirty="0"/>
              <a:t>30-Year Fixed Rate</a:t>
            </a:r>
          </a:p>
          <a:p>
            <a:endParaRPr lang="en-US" dirty="0"/>
          </a:p>
        </p:txBody>
      </p:sp>
      <p:graphicFrame>
        <p:nvGraphicFramePr>
          <p:cNvPr id="5" name="Chart 4">
            <a:extLst>
              <a:ext uri="{FF2B5EF4-FFF2-40B4-BE49-F238E27FC236}">
                <a16:creationId xmlns:a16="http://schemas.microsoft.com/office/drawing/2014/main" id="{78C5276C-0CDB-4AA0-9565-F7C7DD021F1E}"/>
              </a:ext>
            </a:extLst>
          </p:cNvPr>
          <p:cNvGraphicFramePr/>
          <p:nvPr/>
        </p:nvGraphicFramePr>
        <p:xfrm>
          <a:off x="387351" y="1272208"/>
          <a:ext cx="5494160" cy="531341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24C2A702-0431-496C-8493-822E10BE34ED}"/>
              </a:ext>
            </a:extLst>
          </p:cNvPr>
          <p:cNvSpPr txBox="1"/>
          <p:nvPr/>
        </p:nvSpPr>
        <p:spPr>
          <a:xfrm>
            <a:off x="733778" y="5441856"/>
            <a:ext cx="279964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rPr>
              <a:t>January 2018 – Today </a:t>
            </a:r>
            <a:b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rPr>
            </a:b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rPr>
              <a:t>Actual Interest Rates</a:t>
            </a: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aphicFrame>
        <p:nvGraphicFramePr>
          <p:cNvPr id="7" name="Chart 6">
            <a:extLst>
              <a:ext uri="{FF2B5EF4-FFF2-40B4-BE49-F238E27FC236}">
                <a16:creationId xmlns:a16="http://schemas.microsoft.com/office/drawing/2014/main" id="{5C4E261A-67B2-4070-BBE9-9F3D5BEE27C5}"/>
              </a:ext>
            </a:extLst>
          </p:cNvPr>
          <p:cNvGraphicFramePr/>
          <p:nvPr/>
        </p:nvGraphicFramePr>
        <p:xfrm>
          <a:off x="5713365" y="1263064"/>
          <a:ext cx="3031303" cy="5242886"/>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CF561007-464D-457D-942F-BECB0591722F}"/>
              </a:ext>
            </a:extLst>
          </p:cNvPr>
          <p:cNvSpPr txBox="1"/>
          <p:nvPr/>
        </p:nvSpPr>
        <p:spPr>
          <a:xfrm>
            <a:off x="5887863" y="3068029"/>
            <a:ext cx="285680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03840"/>
                </a:solidFill>
                <a:effectLst/>
                <a:uLnTx/>
                <a:uFillTx/>
                <a:latin typeface="Arial" panose="020B0604020202020204"/>
                <a:ea typeface="+mn-ea"/>
                <a:cs typeface="+mn-cs"/>
              </a:rPr>
              <a:t>Where Are They Going?</a:t>
            </a:r>
          </a:p>
        </p:txBody>
      </p:sp>
      <p:pic>
        <p:nvPicPr>
          <p:cNvPr id="9" name="Picture 8" descr="A picture containing text, sign&#10;&#10;Description automatically generated">
            <a:extLst>
              <a:ext uri="{FF2B5EF4-FFF2-40B4-BE49-F238E27FC236}">
                <a16:creationId xmlns:a16="http://schemas.microsoft.com/office/drawing/2014/main" id="{845A0118-4E71-A044-8FD4-B7B5325CA581}"/>
              </a:ext>
            </a:extLst>
          </p:cNvPr>
          <p:cNvPicPr>
            <a:picLocks noChangeAspect="1"/>
          </p:cNvPicPr>
          <p:nvPr/>
        </p:nvPicPr>
        <p:blipFill>
          <a:blip r:embed="rId5"/>
          <a:stretch>
            <a:fillRect/>
          </a:stretch>
        </p:blipFill>
        <p:spPr>
          <a:xfrm>
            <a:off x="176061" y="6476999"/>
            <a:ext cx="1765474" cy="237340"/>
          </a:xfrm>
          <a:prstGeom prst="rect">
            <a:avLst/>
          </a:prstGeom>
        </p:spPr>
      </p:pic>
    </p:spTree>
    <p:extLst>
      <p:ext uri="{BB962C8B-B14F-4D97-AF65-F5344CB8AC3E}">
        <p14:creationId xmlns:p14="http://schemas.microsoft.com/office/powerpoint/2010/main" val="3500502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461C84-9E8F-4D84-85EC-36E36DA17E44}"/>
              </a:ext>
            </a:extLst>
          </p:cNvPr>
          <p:cNvSpPr>
            <a:spLocks noGrp="1"/>
          </p:cNvSpPr>
          <p:nvPr>
            <p:ph type="title"/>
          </p:nvPr>
        </p:nvSpPr>
        <p:spPr/>
        <p:txBody>
          <a:bodyPr/>
          <a:lstStyle/>
          <a:p>
            <a:r>
              <a:rPr lang="en-US" dirty="0"/>
              <a:t>Home Price Forecasts for 2022</a:t>
            </a:r>
            <a:br>
              <a:rPr lang="en-US" dirty="0"/>
            </a:br>
            <a:endParaRPr lang="en-US" dirty="0"/>
          </a:p>
        </p:txBody>
      </p:sp>
      <p:graphicFrame>
        <p:nvGraphicFramePr>
          <p:cNvPr id="7" name="Chart 6">
            <a:extLst>
              <a:ext uri="{FF2B5EF4-FFF2-40B4-BE49-F238E27FC236}">
                <a16:creationId xmlns:a16="http://schemas.microsoft.com/office/drawing/2014/main" id="{AE374FED-2189-41B6-9FA7-4120F8FE01BE}"/>
              </a:ext>
            </a:extLst>
          </p:cNvPr>
          <p:cNvGraphicFramePr/>
          <p:nvPr>
            <p:extLst>
              <p:ext uri="{D42A27DB-BD31-4B8C-83A1-F6EECF244321}">
                <p14:modId xmlns:p14="http://schemas.microsoft.com/office/powerpoint/2010/main" val="995793809"/>
              </p:ext>
            </p:extLst>
          </p:nvPr>
        </p:nvGraphicFramePr>
        <p:xfrm>
          <a:off x="297951" y="986320"/>
          <a:ext cx="8382000" cy="5433316"/>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A picture containing text, sign&#10;&#10;Description automatically generated">
            <a:extLst>
              <a:ext uri="{FF2B5EF4-FFF2-40B4-BE49-F238E27FC236}">
                <a16:creationId xmlns:a16="http://schemas.microsoft.com/office/drawing/2014/main" id="{842BF9DB-FF20-D54C-A8D6-F533484811BF}"/>
              </a:ext>
            </a:extLst>
          </p:cNvPr>
          <p:cNvPicPr>
            <a:picLocks noChangeAspect="1"/>
          </p:cNvPicPr>
          <p:nvPr/>
        </p:nvPicPr>
        <p:blipFill>
          <a:blip r:embed="rId4"/>
          <a:stretch>
            <a:fillRect/>
          </a:stretch>
        </p:blipFill>
        <p:spPr>
          <a:xfrm>
            <a:off x="176061" y="6476999"/>
            <a:ext cx="1765474" cy="237340"/>
          </a:xfrm>
          <a:prstGeom prst="rect">
            <a:avLst/>
          </a:prstGeom>
        </p:spPr>
      </p:pic>
    </p:spTree>
    <p:extLst>
      <p:ext uri="{BB962C8B-B14F-4D97-AF65-F5344CB8AC3E}">
        <p14:creationId xmlns:p14="http://schemas.microsoft.com/office/powerpoint/2010/main" val="9713696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E4C3B3-46B9-425A-9F40-D8574F02502C}"/>
              </a:ext>
            </a:extLst>
          </p:cNvPr>
          <p:cNvSpPr>
            <a:spLocks noGrp="1"/>
          </p:cNvSpPr>
          <p:nvPr>
            <p:ph type="body" sz="quarter" idx="10"/>
          </p:nvPr>
        </p:nvSpPr>
        <p:spPr/>
        <p:txBody>
          <a:bodyPr/>
          <a:lstStyle/>
          <a:p>
            <a:r>
              <a:rPr lang="en-US" dirty="0"/>
              <a:t>Source: CoreLogic, FHFA, SP Case Shiller</a:t>
            </a:r>
          </a:p>
        </p:txBody>
      </p:sp>
      <p:sp>
        <p:nvSpPr>
          <p:cNvPr id="3" name="Title 2">
            <a:extLst>
              <a:ext uri="{FF2B5EF4-FFF2-40B4-BE49-F238E27FC236}">
                <a16:creationId xmlns:a16="http://schemas.microsoft.com/office/drawing/2014/main" id="{60C0DE8F-DB71-4A9E-82AA-EB114F580E70}"/>
              </a:ext>
            </a:extLst>
          </p:cNvPr>
          <p:cNvSpPr>
            <a:spLocks noGrp="1"/>
          </p:cNvSpPr>
          <p:nvPr>
            <p:ph type="title"/>
          </p:nvPr>
        </p:nvSpPr>
        <p:spPr/>
        <p:txBody>
          <a:bodyPr/>
          <a:lstStyle/>
          <a:p>
            <a:r>
              <a:rPr lang="en-US" dirty="0"/>
              <a:t>Has Home Price Acceleration Peaked?</a:t>
            </a:r>
            <a:br>
              <a:rPr lang="en-US" dirty="0"/>
            </a:br>
            <a:endParaRPr lang="en-US" dirty="0"/>
          </a:p>
        </p:txBody>
      </p:sp>
      <p:sp>
        <p:nvSpPr>
          <p:cNvPr id="4" name="Text Placeholder 3">
            <a:extLst>
              <a:ext uri="{FF2B5EF4-FFF2-40B4-BE49-F238E27FC236}">
                <a16:creationId xmlns:a16="http://schemas.microsoft.com/office/drawing/2014/main" id="{E5A7498A-D9DD-4021-B562-4E7D9D9A6053}"/>
              </a:ext>
            </a:extLst>
          </p:cNvPr>
          <p:cNvSpPr>
            <a:spLocks noGrp="1"/>
          </p:cNvSpPr>
          <p:nvPr>
            <p:ph type="body" sz="quarter" idx="12"/>
          </p:nvPr>
        </p:nvSpPr>
        <p:spPr/>
        <p:txBody>
          <a:bodyPr/>
          <a:lstStyle/>
          <a:p>
            <a:r>
              <a:rPr lang="en-US" dirty="0"/>
              <a:t>% Year-Over-Year Monthly Price Increases 2021</a:t>
            </a:r>
          </a:p>
          <a:p>
            <a:endParaRPr lang="en-US" dirty="0"/>
          </a:p>
        </p:txBody>
      </p:sp>
      <p:graphicFrame>
        <p:nvGraphicFramePr>
          <p:cNvPr id="5" name="Chart 4">
            <a:extLst>
              <a:ext uri="{FF2B5EF4-FFF2-40B4-BE49-F238E27FC236}">
                <a16:creationId xmlns:a16="http://schemas.microsoft.com/office/drawing/2014/main" id="{50DB7333-D1DA-43B0-9AAE-10EF1E4DA5D0}"/>
              </a:ext>
            </a:extLst>
          </p:cNvPr>
          <p:cNvGraphicFramePr/>
          <p:nvPr>
            <p:extLst>
              <p:ext uri="{D42A27DB-BD31-4B8C-83A1-F6EECF244321}">
                <p14:modId xmlns:p14="http://schemas.microsoft.com/office/powerpoint/2010/main" val="3201497816"/>
              </p:ext>
            </p:extLst>
          </p:nvPr>
        </p:nvGraphicFramePr>
        <p:xfrm>
          <a:off x="381001" y="1718900"/>
          <a:ext cx="8375650" cy="4607472"/>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descr="A picture containing text, sign&#10;&#10;Description automatically generated">
            <a:extLst>
              <a:ext uri="{FF2B5EF4-FFF2-40B4-BE49-F238E27FC236}">
                <a16:creationId xmlns:a16="http://schemas.microsoft.com/office/drawing/2014/main" id="{A061F974-0D62-4A4D-837E-B40DC4FA01EC}"/>
              </a:ext>
            </a:extLst>
          </p:cNvPr>
          <p:cNvPicPr>
            <a:picLocks noChangeAspect="1"/>
          </p:cNvPicPr>
          <p:nvPr/>
        </p:nvPicPr>
        <p:blipFill>
          <a:blip r:embed="rId4"/>
          <a:stretch>
            <a:fillRect/>
          </a:stretch>
        </p:blipFill>
        <p:spPr>
          <a:xfrm>
            <a:off x="176061" y="6476999"/>
            <a:ext cx="1765474" cy="237340"/>
          </a:xfrm>
          <a:prstGeom prst="rect">
            <a:avLst/>
          </a:prstGeom>
        </p:spPr>
      </p:pic>
    </p:spTree>
    <p:extLst>
      <p:ext uri="{BB962C8B-B14F-4D97-AF65-F5344CB8AC3E}">
        <p14:creationId xmlns:p14="http://schemas.microsoft.com/office/powerpoint/2010/main" val="5642396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8783EA-4D47-45B7-818F-30B13B437A44}"/>
              </a:ext>
            </a:extLst>
          </p:cNvPr>
          <p:cNvSpPr>
            <a:spLocks noGrp="1"/>
          </p:cNvSpPr>
          <p:nvPr>
            <p:ph type="body" sz="quarter" idx="10"/>
          </p:nvPr>
        </p:nvSpPr>
        <p:spPr/>
        <p:txBody>
          <a:bodyPr/>
          <a:lstStyle/>
          <a:p>
            <a:r>
              <a:rPr lang="en-US" sz="4400" dirty="0"/>
              <a:t>House prices and existing-home sales have historically been resilient to rising mortgage rates.</a:t>
            </a:r>
          </a:p>
        </p:txBody>
      </p:sp>
      <p:sp>
        <p:nvSpPr>
          <p:cNvPr id="3" name="Text Placeholder 2">
            <a:extLst>
              <a:ext uri="{FF2B5EF4-FFF2-40B4-BE49-F238E27FC236}">
                <a16:creationId xmlns:a16="http://schemas.microsoft.com/office/drawing/2014/main" id="{3FB726AA-07A0-4B25-A77B-1BBA6DC51A71}"/>
              </a:ext>
            </a:extLst>
          </p:cNvPr>
          <p:cNvSpPr>
            <a:spLocks noGrp="1"/>
          </p:cNvSpPr>
          <p:nvPr>
            <p:ph type="body" sz="quarter" idx="11"/>
          </p:nvPr>
        </p:nvSpPr>
        <p:spPr/>
        <p:txBody>
          <a:bodyPr/>
          <a:lstStyle/>
          <a:p>
            <a:r>
              <a:rPr lang="en-US" dirty="0"/>
              <a:t>- </a:t>
            </a:r>
            <a:r>
              <a:rPr lang="en-US" dirty="0" err="1"/>
              <a:t>Odeta</a:t>
            </a:r>
            <a:r>
              <a:rPr lang="en-US" dirty="0"/>
              <a:t> </a:t>
            </a:r>
            <a:r>
              <a:rPr lang="en-US" dirty="0" err="1"/>
              <a:t>Kushi</a:t>
            </a:r>
            <a:r>
              <a:rPr lang="en-US" b="0" dirty="0"/>
              <a:t>, Deputy Chief Economist, First American</a:t>
            </a:r>
          </a:p>
        </p:txBody>
      </p:sp>
    </p:spTree>
    <p:extLst>
      <p:ext uri="{BB962C8B-B14F-4D97-AF65-F5344CB8AC3E}">
        <p14:creationId xmlns:p14="http://schemas.microsoft.com/office/powerpoint/2010/main" val="19151040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B0F5D9-65CB-4E9D-B389-48446DDC7903}"/>
              </a:ext>
            </a:extLst>
          </p:cNvPr>
          <p:cNvSpPr>
            <a:spLocks noGrp="1"/>
          </p:cNvSpPr>
          <p:nvPr>
            <p:ph type="body" sz="quarter" idx="10"/>
          </p:nvPr>
        </p:nvSpPr>
        <p:spPr/>
        <p:txBody>
          <a:bodyPr/>
          <a:lstStyle/>
          <a:p>
            <a:r>
              <a:rPr lang="en-US" dirty="0"/>
              <a:t>Source::Black Knight</a:t>
            </a:r>
          </a:p>
        </p:txBody>
      </p:sp>
      <p:sp>
        <p:nvSpPr>
          <p:cNvPr id="3" name="Title 2">
            <a:extLst>
              <a:ext uri="{FF2B5EF4-FFF2-40B4-BE49-F238E27FC236}">
                <a16:creationId xmlns:a16="http://schemas.microsoft.com/office/drawing/2014/main" id="{85366ABE-92B7-452F-BFFC-8F8EB8C6A456}"/>
              </a:ext>
            </a:extLst>
          </p:cNvPr>
          <p:cNvSpPr>
            <a:spLocks noGrp="1"/>
          </p:cNvSpPr>
          <p:nvPr>
            <p:ph type="title"/>
          </p:nvPr>
        </p:nvSpPr>
        <p:spPr/>
        <p:txBody>
          <a:bodyPr/>
          <a:lstStyle/>
          <a:p>
            <a:r>
              <a:rPr lang="en-US" dirty="0"/>
              <a:t>Forbearances finally fall below 1 million</a:t>
            </a:r>
            <a:br>
              <a:rPr lang="en-US" dirty="0"/>
            </a:br>
            <a:endParaRPr lang="en-US" dirty="0"/>
          </a:p>
        </p:txBody>
      </p:sp>
      <p:graphicFrame>
        <p:nvGraphicFramePr>
          <p:cNvPr id="4" name="Chart 3">
            <a:extLst>
              <a:ext uri="{FF2B5EF4-FFF2-40B4-BE49-F238E27FC236}">
                <a16:creationId xmlns:a16="http://schemas.microsoft.com/office/drawing/2014/main" id="{29ED7190-9597-4BC1-B9E5-772BABE1DFCB}"/>
              </a:ext>
            </a:extLst>
          </p:cNvPr>
          <p:cNvGraphicFramePr/>
          <p:nvPr/>
        </p:nvGraphicFramePr>
        <p:xfrm>
          <a:off x="387350" y="1602769"/>
          <a:ext cx="8526060" cy="465419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3">
            <a:extLst>
              <a:ext uri="{FF2B5EF4-FFF2-40B4-BE49-F238E27FC236}">
                <a16:creationId xmlns:a16="http://schemas.microsoft.com/office/drawing/2014/main" id="{4EAB8E95-D13A-42AC-B4B7-CB1DBA2A73C6}"/>
              </a:ext>
            </a:extLst>
          </p:cNvPr>
          <p:cNvSpPr txBox="1">
            <a:spLocks/>
          </p:cNvSpPr>
          <p:nvPr/>
        </p:nvSpPr>
        <p:spPr>
          <a:xfrm>
            <a:off x="381000" y="963750"/>
            <a:ext cx="8385175" cy="3084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Monthly Number of Loans in Active Forbearance (in millions)</a:t>
            </a:r>
          </a:p>
          <a:p>
            <a:endParaRPr lang="en-US" dirty="0"/>
          </a:p>
        </p:txBody>
      </p:sp>
      <p:pic>
        <p:nvPicPr>
          <p:cNvPr id="6" name="Picture 5" descr="A picture containing text, sign&#10;&#10;Description automatically generated">
            <a:extLst>
              <a:ext uri="{FF2B5EF4-FFF2-40B4-BE49-F238E27FC236}">
                <a16:creationId xmlns:a16="http://schemas.microsoft.com/office/drawing/2014/main" id="{F457061D-5406-E141-9C42-C3BAC8C72B53}"/>
              </a:ext>
            </a:extLst>
          </p:cNvPr>
          <p:cNvPicPr>
            <a:picLocks noChangeAspect="1"/>
          </p:cNvPicPr>
          <p:nvPr/>
        </p:nvPicPr>
        <p:blipFill>
          <a:blip r:embed="rId4"/>
          <a:stretch>
            <a:fillRect/>
          </a:stretch>
        </p:blipFill>
        <p:spPr>
          <a:xfrm>
            <a:off x="176061" y="6476999"/>
            <a:ext cx="1765474" cy="237340"/>
          </a:xfrm>
          <a:prstGeom prst="rect">
            <a:avLst/>
          </a:prstGeom>
        </p:spPr>
      </p:pic>
    </p:spTree>
    <p:extLst>
      <p:ext uri="{BB962C8B-B14F-4D97-AF65-F5344CB8AC3E}">
        <p14:creationId xmlns:p14="http://schemas.microsoft.com/office/powerpoint/2010/main" val="24403315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12ECD8-8CC0-494A-9190-77AA7C50CFDA}"/>
              </a:ext>
            </a:extLst>
          </p:cNvPr>
          <p:cNvSpPr>
            <a:spLocks noGrp="1"/>
          </p:cNvSpPr>
          <p:nvPr>
            <p:ph type="body" sz="quarter" idx="10"/>
          </p:nvPr>
        </p:nvSpPr>
        <p:spPr/>
        <p:txBody>
          <a:bodyPr/>
          <a:lstStyle/>
          <a:p>
            <a:r>
              <a:rPr lang="en-US" dirty="0"/>
              <a:t>As the COVID-19 pandemic continues to create uncertainty in the global economy, the overwhelming majority (89%) of single-family homeowners who sought financial assistance through COVID-related mortgage payment forbearance plans have exited those plans.</a:t>
            </a:r>
            <a:endParaRPr lang="en-US" b="1" dirty="0"/>
          </a:p>
        </p:txBody>
      </p:sp>
      <p:sp>
        <p:nvSpPr>
          <p:cNvPr id="3" name="Text Placeholder 2">
            <a:extLst>
              <a:ext uri="{FF2B5EF4-FFF2-40B4-BE49-F238E27FC236}">
                <a16:creationId xmlns:a16="http://schemas.microsoft.com/office/drawing/2014/main" id="{9B86D48C-7F0E-47C7-A25C-6066C0B726C5}"/>
              </a:ext>
            </a:extLst>
          </p:cNvPr>
          <p:cNvSpPr>
            <a:spLocks noGrp="1"/>
          </p:cNvSpPr>
          <p:nvPr>
            <p:ph type="body" sz="quarter" idx="11"/>
          </p:nvPr>
        </p:nvSpPr>
        <p:spPr/>
        <p:txBody>
          <a:bodyPr/>
          <a:lstStyle/>
          <a:p>
            <a:r>
              <a:rPr lang="en-US" dirty="0"/>
              <a:t>- Andy Walden, </a:t>
            </a:r>
            <a:r>
              <a:rPr lang="en-US" b="0" dirty="0"/>
              <a:t>VP of Market Research, Black Knight Data</a:t>
            </a:r>
          </a:p>
        </p:txBody>
      </p:sp>
    </p:spTree>
    <p:extLst>
      <p:ext uri="{BB962C8B-B14F-4D97-AF65-F5344CB8AC3E}">
        <p14:creationId xmlns:p14="http://schemas.microsoft.com/office/powerpoint/2010/main" val="2645577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8C933F11-ADB0-409E-A38B-6F3794DA3523}"/>
              </a:ext>
            </a:extLst>
          </p:cNvPr>
          <p:cNvGraphicFramePr/>
          <p:nvPr/>
        </p:nvGraphicFramePr>
        <p:xfrm>
          <a:off x="2162534" y="1240584"/>
          <a:ext cx="8123362" cy="498555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1">
            <a:extLst>
              <a:ext uri="{FF2B5EF4-FFF2-40B4-BE49-F238E27FC236}">
                <a16:creationId xmlns:a16="http://schemas.microsoft.com/office/drawing/2014/main" id="{00A470A5-9171-4BCD-9860-03097F1BD646}"/>
              </a:ext>
            </a:extLst>
          </p:cNvPr>
          <p:cNvSpPr>
            <a:spLocks noGrp="1"/>
          </p:cNvSpPr>
          <p:nvPr>
            <p:ph type="body" sz="quarter" idx="10"/>
          </p:nvPr>
        </p:nvSpPr>
        <p:spPr/>
        <p:txBody>
          <a:bodyPr/>
          <a:lstStyle/>
          <a:p>
            <a:r>
              <a:rPr lang="en-US" dirty="0"/>
              <a:t>Source: Mortgage Bankers’ Association</a:t>
            </a:r>
          </a:p>
        </p:txBody>
      </p:sp>
      <p:sp>
        <p:nvSpPr>
          <p:cNvPr id="3" name="Title 2">
            <a:extLst>
              <a:ext uri="{FF2B5EF4-FFF2-40B4-BE49-F238E27FC236}">
                <a16:creationId xmlns:a16="http://schemas.microsoft.com/office/drawing/2014/main" id="{170C02F9-FFB6-43A7-855A-C74EFA4F3824}"/>
              </a:ext>
            </a:extLst>
          </p:cNvPr>
          <p:cNvSpPr>
            <a:spLocks noGrp="1"/>
          </p:cNvSpPr>
          <p:nvPr>
            <p:ph type="title"/>
          </p:nvPr>
        </p:nvSpPr>
        <p:spPr/>
        <p:txBody>
          <a:bodyPr/>
          <a:lstStyle/>
          <a:p>
            <a:r>
              <a:rPr lang="en-US" dirty="0"/>
              <a:t>Loans Upon Exiting Forbearance Program</a:t>
            </a:r>
          </a:p>
        </p:txBody>
      </p:sp>
      <p:grpSp>
        <p:nvGrpSpPr>
          <p:cNvPr id="6" name="Group 5">
            <a:extLst>
              <a:ext uri="{FF2B5EF4-FFF2-40B4-BE49-F238E27FC236}">
                <a16:creationId xmlns:a16="http://schemas.microsoft.com/office/drawing/2014/main" id="{A161E299-E9C4-4151-9DCD-0CAA661DE296}"/>
              </a:ext>
            </a:extLst>
          </p:cNvPr>
          <p:cNvGrpSpPr/>
          <p:nvPr/>
        </p:nvGrpSpPr>
        <p:grpSpPr>
          <a:xfrm>
            <a:off x="4055717" y="1240584"/>
            <a:ext cx="4437436" cy="4048135"/>
            <a:chOff x="4055717" y="1240584"/>
            <a:chExt cx="4437436" cy="4048135"/>
          </a:xfrm>
        </p:grpSpPr>
        <p:sp>
          <p:nvSpPr>
            <p:cNvPr id="7" name="TextBox 6">
              <a:extLst>
                <a:ext uri="{FF2B5EF4-FFF2-40B4-BE49-F238E27FC236}">
                  <a16:creationId xmlns:a16="http://schemas.microsoft.com/office/drawing/2014/main" id="{EA4C7D50-64F0-4C12-B953-4E7129CF9A3D}"/>
                </a:ext>
              </a:extLst>
            </p:cNvPr>
            <p:cNvSpPr txBox="1"/>
            <p:nvPr/>
          </p:nvSpPr>
          <p:spPr>
            <a:xfrm>
              <a:off x="5979552" y="2352703"/>
              <a:ext cx="2404153" cy="738664"/>
            </a:xfrm>
            <a:prstGeom prst="rect">
              <a:avLst/>
            </a:prstGeom>
            <a:noFill/>
          </p:spPr>
          <p:txBody>
            <a:bodyPr wrap="square">
              <a:spAutoFit/>
            </a:bodyPr>
            <a:lstStyle/>
            <a:p>
              <a:pPr algn="ctr"/>
              <a:r>
                <a:rPr lang="en-US" sz="1400" dirty="0">
                  <a:solidFill>
                    <a:schemeClr val="bg1"/>
                  </a:solidFill>
                </a:rPr>
                <a:t>Made their monthly payments during their forbearance period</a:t>
              </a:r>
            </a:p>
          </p:txBody>
        </p:sp>
        <p:sp>
          <p:nvSpPr>
            <p:cNvPr id="8" name="TextBox 7">
              <a:extLst>
                <a:ext uri="{FF2B5EF4-FFF2-40B4-BE49-F238E27FC236}">
                  <a16:creationId xmlns:a16="http://schemas.microsoft.com/office/drawing/2014/main" id="{3BFD6EDF-F82C-4DA9-B1F6-8843821719A9}"/>
                </a:ext>
              </a:extLst>
            </p:cNvPr>
            <p:cNvSpPr txBox="1"/>
            <p:nvPr/>
          </p:nvSpPr>
          <p:spPr>
            <a:xfrm>
              <a:off x="5527654" y="4980942"/>
              <a:ext cx="1335640" cy="307777"/>
            </a:xfrm>
            <a:prstGeom prst="rect">
              <a:avLst/>
            </a:prstGeom>
            <a:noFill/>
          </p:spPr>
          <p:txBody>
            <a:bodyPr wrap="square">
              <a:spAutoFit/>
            </a:bodyPr>
            <a:lstStyle/>
            <a:p>
              <a:pPr algn="ctr"/>
              <a:r>
                <a:rPr lang="en-US" sz="1400" dirty="0">
                  <a:solidFill>
                    <a:schemeClr val="bg1"/>
                  </a:solidFill>
                </a:rPr>
                <a:t>Loan deferral</a:t>
              </a:r>
            </a:p>
          </p:txBody>
        </p:sp>
        <p:sp>
          <p:nvSpPr>
            <p:cNvPr id="9" name="TextBox 8">
              <a:extLst>
                <a:ext uri="{FF2B5EF4-FFF2-40B4-BE49-F238E27FC236}">
                  <a16:creationId xmlns:a16="http://schemas.microsoft.com/office/drawing/2014/main" id="{3EED895F-49DE-4CB9-8030-A7FA5AA72088}"/>
                </a:ext>
              </a:extLst>
            </p:cNvPr>
            <p:cNvSpPr txBox="1"/>
            <p:nvPr/>
          </p:nvSpPr>
          <p:spPr>
            <a:xfrm>
              <a:off x="6897484" y="4102371"/>
              <a:ext cx="1595669" cy="646331"/>
            </a:xfrm>
            <a:prstGeom prst="rect">
              <a:avLst/>
            </a:prstGeom>
            <a:noFill/>
          </p:spPr>
          <p:txBody>
            <a:bodyPr wrap="square">
              <a:spAutoFit/>
            </a:bodyPr>
            <a:lstStyle/>
            <a:p>
              <a:pPr algn="ctr"/>
              <a:r>
                <a:rPr lang="en-US" sz="1200" dirty="0">
                  <a:solidFill>
                    <a:schemeClr val="bg1"/>
                  </a:solidFill>
                </a:rPr>
                <a:t>    Past due</a:t>
              </a:r>
            </a:p>
            <a:p>
              <a:pPr algn="ctr"/>
              <a:r>
                <a:rPr lang="en-US" sz="1200" dirty="0">
                  <a:solidFill>
                    <a:schemeClr val="bg1"/>
                  </a:solidFill>
                </a:rPr>
                <a:t> payments were brought current</a:t>
              </a:r>
            </a:p>
          </p:txBody>
        </p:sp>
        <p:sp>
          <p:nvSpPr>
            <p:cNvPr id="10" name="TextBox 9">
              <a:extLst>
                <a:ext uri="{FF2B5EF4-FFF2-40B4-BE49-F238E27FC236}">
                  <a16:creationId xmlns:a16="http://schemas.microsoft.com/office/drawing/2014/main" id="{D71039C9-217C-4D57-9217-F97191C50102}"/>
                </a:ext>
              </a:extLst>
            </p:cNvPr>
            <p:cNvSpPr txBox="1"/>
            <p:nvPr/>
          </p:nvSpPr>
          <p:spPr>
            <a:xfrm>
              <a:off x="7870004" y="3206705"/>
              <a:ext cx="618021" cy="646331"/>
            </a:xfrm>
            <a:prstGeom prst="rect">
              <a:avLst/>
            </a:prstGeom>
            <a:noFill/>
          </p:spPr>
          <p:txBody>
            <a:bodyPr wrap="square">
              <a:spAutoFit/>
            </a:bodyPr>
            <a:lstStyle/>
            <a:p>
              <a:pPr algn="ctr"/>
              <a:r>
                <a:rPr lang="en-US" sz="1200" dirty="0">
                  <a:solidFill>
                    <a:schemeClr val="bg1"/>
                  </a:solidFill>
                </a:rPr>
                <a:t>Loan </a:t>
              </a:r>
            </a:p>
            <a:p>
              <a:pPr algn="ctr"/>
              <a:r>
                <a:rPr lang="en-US" sz="1200" dirty="0">
                  <a:solidFill>
                    <a:schemeClr val="bg1"/>
                  </a:solidFill>
                </a:rPr>
                <a:t>paid off </a:t>
              </a:r>
            </a:p>
          </p:txBody>
        </p:sp>
        <p:sp>
          <p:nvSpPr>
            <p:cNvPr id="11" name="TextBox 10">
              <a:extLst>
                <a:ext uri="{FF2B5EF4-FFF2-40B4-BE49-F238E27FC236}">
                  <a16:creationId xmlns:a16="http://schemas.microsoft.com/office/drawing/2014/main" id="{A6051A58-CA1C-4BBB-95A6-9D8FE32BC20D}"/>
                </a:ext>
              </a:extLst>
            </p:cNvPr>
            <p:cNvSpPr txBox="1"/>
            <p:nvPr/>
          </p:nvSpPr>
          <p:spPr>
            <a:xfrm>
              <a:off x="4055717" y="3815553"/>
              <a:ext cx="1335639" cy="307777"/>
            </a:xfrm>
            <a:prstGeom prst="rect">
              <a:avLst/>
            </a:prstGeom>
            <a:noFill/>
          </p:spPr>
          <p:txBody>
            <a:bodyPr wrap="square">
              <a:spAutoFit/>
            </a:bodyPr>
            <a:lstStyle/>
            <a:p>
              <a:r>
                <a:rPr lang="en-US" sz="1400" dirty="0">
                  <a:solidFill>
                    <a:schemeClr val="bg1"/>
                  </a:solidFill>
                </a:rPr>
                <a:t>Modification</a:t>
              </a:r>
            </a:p>
          </p:txBody>
        </p:sp>
        <p:sp>
          <p:nvSpPr>
            <p:cNvPr id="12" name="TextBox 11">
              <a:extLst>
                <a:ext uri="{FF2B5EF4-FFF2-40B4-BE49-F238E27FC236}">
                  <a16:creationId xmlns:a16="http://schemas.microsoft.com/office/drawing/2014/main" id="{92FA239A-36C8-409F-B97E-6A24021A101B}"/>
                </a:ext>
              </a:extLst>
            </p:cNvPr>
            <p:cNvSpPr txBox="1"/>
            <p:nvPr/>
          </p:nvSpPr>
          <p:spPr>
            <a:xfrm>
              <a:off x="4602816" y="2392318"/>
              <a:ext cx="1453793" cy="523220"/>
            </a:xfrm>
            <a:prstGeom prst="rect">
              <a:avLst/>
            </a:prstGeom>
            <a:noFill/>
          </p:spPr>
          <p:txBody>
            <a:bodyPr wrap="square">
              <a:spAutoFit/>
            </a:bodyPr>
            <a:lstStyle/>
            <a:p>
              <a:pPr algn="ctr"/>
              <a:r>
                <a:rPr lang="en-US" sz="1400" dirty="0">
                  <a:solidFill>
                    <a:schemeClr val="bg1"/>
                  </a:solidFill>
                </a:rPr>
                <a:t>No loss </a:t>
              </a:r>
            </a:p>
            <a:p>
              <a:pPr algn="ctr"/>
              <a:r>
                <a:rPr lang="en-US" sz="1400" dirty="0">
                  <a:solidFill>
                    <a:schemeClr val="bg1"/>
                  </a:solidFill>
                </a:rPr>
                <a:t>mitigation  plan</a:t>
              </a:r>
            </a:p>
          </p:txBody>
        </p:sp>
        <p:cxnSp>
          <p:nvCxnSpPr>
            <p:cNvPr id="13" name="Straight Arrow Connector 12">
              <a:extLst>
                <a:ext uri="{FF2B5EF4-FFF2-40B4-BE49-F238E27FC236}">
                  <a16:creationId xmlns:a16="http://schemas.microsoft.com/office/drawing/2014/main" id="{E36F826C-58A9-49DE-896B-0A0573803410}"/>
                </a:ext>
              </a:extLst>
            </p:cNvPr>
            <p:cNvCxnSpPr>
              <a:cxnSpLocks/>
            </p:cNvCxnSpPr>
            <p:nvPr/>
          </p:nvCxnSpPr>
          <p:spPr>
            <a:xfrm flipH="1">
              <a:off x="6154211" y="1240584"/>
              <a:ext cx="121374" cy="29026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E1D81CC7-4436-4859-8329-B7EC32467D93}"/>
              </a:ext>
            </a:extLst>
          </p:cNvPr>
          <p:cNvSpPr txBox="1"/>
          <p:nvPr/>
        </p:nvSpPr>
        <p:spPr>
          <a:xfrm>
            <a:off x="387350" y="5062027"/>
            <a:ext cx="3834186" cy="954107"/>
          </a:xfrm>
          <a:prstGeom prst="rect">
            <a:avLst/>
          </a:prstGeom>
          <a:noFill/>
        </p:spPr>
        <p:txBody>
          <a:bodyPr wrap="square" rtlCol="0">
            <a:spAutoFit/>
          </a:bodyPr>
          <a:lstStyle/>
          <a:p>
            <a:r>
              <a:rPr lang="en-US" i="1" dirty="0"/>
              <a:t>Cumulative forbearance exits </a:t>
            </a:r>
          </a:p>
          <a:p>
            <a:r>
              <a:rPr lang="en-US" i="1" dirty="0"/>
              <a:t>for the period from 6/1 2020 </a:t>
            </a:r>
            <a:r>
              <a:rPr lang="en-US" sz="2000" b="1" i="1" dirty="0"/>
              <a:t>through 12/31 2021</a:t>
            </a:r>
            <a:endParaRPr lang="en-US" b="1" i="1" dirty="0"/>
          </a:p>
        </p:txBody>
      </p:sp>
      <p:sp>
        <p:nvSpPr>
          <p:cNvPr id="16" name="TextBox 15">
            <a:extLst>
              <a:ext uri="{FF2B5EF4-FFF2-40B4-BE49-F238E27FC236}">
                <a16:creationId xmlns:a16="http://schemas.microsoft.com/office/drawing/2014/main" id="{B9E57613-ECA6-449E-9E5A-78C4CB75CB99}"/>
              </a:ext>
            </a:extLst>
          </p:cNvPr>
          <p:cNvSpPr txBox="1"/>
          <p:nvPr/>
        </p:nvSpPr>
        <p:spPr>
          <a:xfrm>
            <a:off x="5763970" y="936278"/>
            <a:ext cx="2784130" cy="523220"/>
          </a:xfrm>
          <a:prstGeom prst="rect">
            <a:avLst/>
          </a:prstGeom>
          <a:noFill/>
        </p:spPr>
        <p:txBody>
          <a:bodyPr wrap="square">
            <a:spAutoFit/>
          </a:bodyPr>
          <a:lstStyle/>
          <a:p>
            <a:pPr algn="r"/>
            <a:r>
              <a:rPr lang="en-US" sz="1400" dirty="0"/>
              <a:t>1.3%</a:t>
            </a:r>
            <a:r>
              <a:rPr lang="en-US" sz="1600" dirty="0"/>
              <a:t> </a:t>
            </a:r>
            <a:r>
              <a:rPr lang="en-US" sz="1200" dirty="0"/>
              <a:t>Short sales, deeds-in-lieu, repayment plans</a:t>
            </a:r>
          </a:p>
        </p:txBody>
      </p:sp>
      <p:grpSp>
        <p:nvGrpSpPr>
          <p:cNvPr id="18" name="Group 17">
            <a:extLst>
              <a:ext uri="{FF2B5EF4-FFF2-40B4-BE49-F238E27FC236}">
                <a16:creationId xmlns:a16="http://schemas.microsoft.com/office/drawing/2014/main" id="{115546D4-488E-40B0-AA92-A284D019C113}"/>
              </a:ext>
            </a:extLst>
          </p:cNvPr>
          <p:cNvGrpSpPr/>
          <p:nvPr/>
        </p:nvGrpSpPr>
        <p:grpSpPr>
          <a:xfrm>
            <a:off x="228515" y="1173789"/>
            <a:ext cx="4244761" cy="2631490"/>
            <a:chOff x="327239" y="1562286"/>
            <a:chExt cx="4244761" cy="2631490"/>
          </a:xfrm>
        </p:grpSpPr>
        <p:sp>
          <p:nvSpPr>
            <p:cNvPr id="19" name="TextBox 18">
              <a:extLst>
                <a:ext uri="{FF2B5EF4-FFF2-40B4-BE49-F238E27FC236}">
                  <a16:creationId xmlns:a16="http://schemas.microsoft.com/office/drawing/2014/main" id="{EB356309-57FA-4DE1-A7C0-53AED5BAF5B4}"/>
                </a:ext>
              </a:extLst>
            </p:cNvPr>
            <p:cNvSpPr txBox="1"/>
            <p:nvPr/>
          </p:nvSpPr>
          <p:spPr>
            <a:xfrm>
              <a:off x="327239" y="1562286"/>
              <a:ext cx="4244761" cy="2631490"/>
            </a:xfrm>
            <a:prstGeom prst="rect">
              <a:avLst/>
            </a:prstGeom>
            <a:noFill/>
          </p:spPr>
          <p:txBody>
            <a:bodyPr wrap="square" rtlCol="0">
              <a:spAutoFit/>
            </a:bodyPr>
            <a:lstStyle/>
            <a:p>
              <a:endParaRPr lang="en-US" sz="900" dirty="0"/>
            </a:p>
            <a:p>
              <a:r>
                <a:rPr lang="en-US" sz="2800" dirty="0"/>
                <a:t>   38.1% were paid in full</a:t>
              </a:r>
            </a:p>
            <a:p>
              <a:endParaRPr lang="en-US" sz="800" dirty="0"/>
            </a:p>
            <a:p>
              <a:r>
                <a:rPr lang="en-US" sz="2800" dirty="0"/>
                <a:t>   43.7% were work outs </a:t>
              </a:r>
            </a:p>
            <a:p>
              <a:r>
                <a:rPr lang="en-US" sz="2800" dirty="0"/>
                <a:t>   or repayment plans</a:t>
              </a:r>
            </a:p>
            <a:p>
              <a:endParaRPr lang="en-US" sz="800" dirty="0"/>
            </a:p>
            <a:p>
              <a:r>
                <a:rPr lang="en-US" sz="2800" dirty="0"/>
                <a:t>   18.2% were still </a:t>
              </a:r>
            </a:p>
            <a:p>
              <a:r>
                <a:rPr lang="en-US" sz="2800" dirty="0"/>
                <a:t>   in trouble</a:t>
              </a:r>
            </a:p>
          </p:txBody>
        </p:sp>
        <p:sp>
          <p:nvSpPr>
            <p:cNvPr id="21" name="Rectangle 20">
              <a:extLst>
                <a:ext uri="{FF2B5EF4-FFF2-40B4-BE49-F238E27FC236}">
                  <a16:creationId xmlns:a16="http://schemas.microsoft.com/office/drawing/2014/main" id="{399BC1A1-9A22-4845-8726-7C868B802A6F}"/>
                </a:ext>
              </a:extLst>
            </p:cNvPr>
            <p:cNvSpPr/>
            <p:nvPr/>
          </p:nvSpPr>
          <p:spPr>
            <a:xfrm>
              <a:off x="394761" y="1822756"/>
              <a:ext cx="139468" cy="318495"/>
            </a:xfrm>
            <a:prstGeom prst="rect">
              <a:avLst/>
            </a:prstGeom>
            <a:solidFill>
              <a:srgbClr val="72C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DFD0006-85F5-4598-9F52-D946CE9F288C}"/>
                </a:ext>
              </a:extLst>
            </p:cNvPr>
            <p:cNvSpPr/>
            <p:nvPr/>
          </p:nvSpPr>
          <p:spPr>
            <a:xfrm>
              <a:off x="394761" y="2366949"/>
              <a:ext cx="139468" cy="318495"/>
            </a:xfrm>
            <a:prstGeom prst="rect">
              <a:avLst/>
            </a:prstGeom>
            <a:solidFill>
              <a:srgbClr val="14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0168600-BC8C-455F-A357-5D0D3C00CAAD}"/>
                </a:ext>
              </a:extLst>
            </p:cNvPr>
            <p:cNvSpPr/>
            <p:nvPr/>
          </p:nvSpPr>
          <p:spPr>
            <a:xfrm>
              <a:off x="394761" y="3334644"/>
              <a:ext cx="139468" cy="318495"/>
            </a:xfrm>
            <a:prstGeom prst="rect">
              <a:avLst/>
            </a:prstGeom>
            <a:solidFill>
              <a:srgbClr val="FD8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descr="A picture containing text, sign&#10;&#10;Description automatically generated">
            <a:extLst>
              <a:ext uri="{FF2B5EF4-FFF2-40B4-BE49-F238E27FC236}">
                <a16:creationId xmlns:a16="http://schemas.microsoft.com/office/drawing/2014/main" id="{DB92B5AA-D50D-0A47-A33C-AB6E12E4D3CA}"/>
              </a:ext>
            </a:extLst>
          </p:cNvPr>
          <p:cNvPicPr>
            <a:picLocks noChangeAspect="1"/>
          </p:cNvPicPr>
          <p:nvPr/>
        </p:nvPicPr>
        <p:blipFill>
          <a:blip r:embed="rId4"/>
          <a:stretch>
            <a:fillRect/>
          </a:stretch>
        </p:blipFill>
        <p:spPr>
          <a:xfrm>
            <a:off x="176061" y="6476999"/>
            <a:ext cx="1765474" cy="237340"/>
          </a:xfrm>
          <a:prstGeom prst="rect">
            <a:avLst/>
          </a:prstGeom>
        </p:spPr>
      </p:pic>
    </p:spTree>
    <p:extLst>
      <p:ext uri="{BB962C8B-B14F-4D97-AF65-F5344CB8AC3E}">
        <p14:creationId xmlns:p14="http://schemas.microsoft.com/office/powerpoint/2010/main" val="10703454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8783EA-4D47-45B7-818F-30B13B437A44}"/>
              </a:ext>
            </a:extLst>
          </p:cNvPr>
          <p:cNvSpPr>
            <a:spLocks noGrp="1"/>
          </p:cNvSpPr>
          <p:nvPr>
            <p:ph type="body" sz="quarter" idx="10"/>
          </p:nvPr>
        </p:nvSpPr>
        <p:spPr/>
        <p:txBody>
          <a:bodyPr/>
          <a:lstStyle/>
          <a:p>
            <a:r>
              <a:rPr lang="en-US" dirty="0"/>
              <a:t>We may see a little bit of an uptick in foreclosure rates in 2022. Just an uptick though, from an extraordinarily low level, we’re not expecting to see a big increase … </a:t>
            </a:r>
            <a:r>
              <a:rPr lang="en-US" b="1" dirty="0">
                <a:solidFill>
                  <a:schemeClr val="tx1">
                    <a:lumMod val="75000"/>
                  </a:schemeClr>
                </a:solidFill>
              </a:rPr>
              <a:t>We expect delinquency rates overall on home mortgages to actually continue to remain quite, quite low</a:t>
            </a:r>
            <a:r>
              <a:rPr lang="en-US" dirty="0">
                <a:solidFill>
                  <a:schemeClr val="tx1">
                    <a:lumMod val="75000"/>
                  </a:schemeClr>
                </a:solidFill>
              </a:rPr>
              <a:t>.</a:t>
            </a:r>
          </a:p>
        </p:txBody>
      </p:sp>
      <p:sp>
        <p:nvSpPr>
          <p:cNvPr id="3" name="Text Placeholder 2">
            <a:extLst>
              <a:ext uri="{FF2B5EF4-FFF2-40B4-BE49-F238E27FC236}">
                <a16:creationId xmlns:a16="http://schemas.microsoft.com/office/drawing/2014/main" id="{3FB726AA-07A0-4B25-A77B-1BBA6DC51A71}"/>
              </a:ext>
            </a:extLst>
          </p:cNvPr>
          <p:cNvSpPr>
            <a:spLocks noGrp="1"/>
          </p:cNvSpPr>
          <p:nvPr>
            <p:ph type="body" sz="quarter" idx="11"/>
          </p:nvPr>
        </p:nvSpPr>
        <p:spPr/>
        <p:txBody>
          <a:bodyPr/>
          <a:lstStyle/>
          <a:p>
            <a:r>
              <a:rPr lang="en-US" dirty="0"/>
              <a:t>- Maiclaire Bolton Smith</a:t>
            </a:r>
            <a:r>
              <a:rPr lang="en-US" b="0" dirty="0"/>
              <a:t>, Senior Leader of Research, CoreLogic</a:t>
            </a:r>
          </a:p>
        </p:txBody>
      </p:sp>
    </p:spTree>
    <p:extLst>
      <p:ext uri="{BB962C8B-B14F-4D97-AF65-F5344CB8AC3E}">
        <p14:creationId xmlns:p14="http://schemas.microsoft.com/office/powerpoint/2010/main" val="18585822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8783EA-4D47-45B7-818F-30B13B437A44}"/>
              </a:ext>
            </a:extLst>
          </p:cNvPr>
          <p:cNvSpPr>
            <a:spLocks noGrp="1"/>
          </p:cNvSpPr>
          <p:nvPr>
            <p:ph type="body" sz="quarter" idx="10"/>
          </p:nvPr>
        </p:nvSpPr>
        <p:spPr>
          <a:xfrm>
            <a:off x="381000" y="1438464"/>
            <a:ext cx="7934902" cy="4293566"/>
          </a:xfrm>
        </p:spPr>
        <p:txBody>
          <a:bodyPr/>
          <a:lstStyle/>
          <a:p>
            <a:r>
              <a:rPr lang="en-US" dirty="0"/>
              <a:t>So overall I do think that 2022 will be another strong year for housing. All be it a little bit higher mortgage rates and </a:t>
            </a:r>
            <a:r>
              <a:rPr lang="en-US" b="1" dirty="0">
                <a:solidFill>
                  <a:schemeClr val="bg2">
                    <a:lumMod val="25000"/>
                  </a:schemeClr>
                </a:solidFill>
              </a:rPr>
              <a:t>we do think home sales will continue to rise and actually reach a 16 year high in 2022. </a:t>
            </a:r>
          </a:p>
        </p:txBody>
      </p:sp>
      <p:sp>
        <p:nvSpPr>
          <p:cNvPr id="3" name="Text Placeholder 2">
            <a:extLst>
              <a:ext uri="{FF2B5EF4-FFF2-40B4-BE49-F238E27FC236}">
                <a16:creationId xmlns:a16="http://schemas.microsoft.com/office/drawing/2014/main" id="{3FB726AA-07A0-4B25-A77B-1BBA6DC51A71}"/>
              </a:ext>
            </a:extLst>
          </p:cNvPr>
          <p:cNvSpPr>
            <a:spLocks noGrp="1"/>
          </p:cNvSpPr>
          <p:nvPr>
            <p:ph type="body" sz="quarter" idx="11"/>
          </p:nvPr>
        </p:nvSpPr>
        <p:spPr/>
        <p:txBody>
          <a:bodyPr/>
          <a:lstStyle/>
          <a:p>
            <a:r>
              <a:rPr lang="en-US" dirty="0"/>
              <a:t>- Maiclaire Bolton Smith</a:t>
            </a:r>
            <a:r>
              <a:rPr lang="en-US" b="0" dirty="0"/>
              <a:t>, Senior Leader of Research, CoreLogic</a:t>
            </a:r>
          </a:p>
        </p:txBody>
      </p:sp>
    </p:spTree>
    <p:extLst>
      <p:ext uri="{BB962C8B-B14F-4D97-AF65-F5344CB8AC3E}">
        <p14:creationId xmlns:p14="http://schemas.microsoft.com/office/powerpoint/2010/main" val="2214678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6BCF8D-F8CA-5F49-A256-82905AA6C36F}"/>
              </a:ext>
            </a:extLst>
          </p:cNvPr>
          <p:cNvSpPr>
            <a:spLocks noGrp="1"/>
          </p:cNvSpPr>
          <p:nvPr>
            <p:ph type="body" sz="quarter" idx="10"/>
          </p:nvPr>
        </p:nvSpPr>
        <p:spPr/>
        <p:txBody>
          <a:bodyPr/>
          <a:lstStyle/>
          <a:p>
            <a:r>
              <a:rPr lang="en-US" dirty="0"/>
              <a:t>Source: </a:t>
            </a:r>
            <a:r>
              <a:rPr lang="en-US" dirty="0" err="1"/>
              <a:t>realtor.com</a:t>
            </a:r>
            <a:endParaRPr lang="en-US" dirty="0"/>
          </a:p>
        </p:txBody>
      </p:sp>
      <p:sp>
        <p:nvSpPr>
          <p:cNvPr id="3" name="Title 2">
            <a:extLst>
              <a:ext uri="{FF2B5EF4-FFF2-40B4-BE49-F238E27FC236}">
                <a16:creationId xmlns:a16="http://schemas.microsoft.com/office/drawing/2014/main" id="{19B5F0C1-CFFF-684C-A07E-3214012BF287}"/>
              </a:ext>
            </a:extLst>
          </p:cNvPr>
          <p:cNvSpPr>
            <a:spLocks noGrp="1"/>
          </p:cNvSpPr>
          <p:nvPr>
            <p:ph type="title"/>
          </p:nvPr>
        </p:nvSpPr>
        <p:spPr/>
        <p:txBody>
          <a:bodyPr/>
          <a:lstStyle/>
          <a:p>
            <a:r>
              <a:rPr lang="en-US" dirty="0"/>
              <a:t>Housing Inventory Lower than Last Year</a:t>
            </a:r>
          </a:p>
        </p:txBody>
      </p:sp>
      <p:sp>
        <p:nvSpPr>
          <p:cNvPr id="5" name="Text Placeholder 4">
            <a:extLst>
              <a:ext uri="{FF2B5EF4-FFF2-40B4-BE49-F238E27FC236}">
                <a16:creationId xmlns:a16="http://schemas.microsoft.com/office/drawing/2014/main" id="{5920ED89-8E6C-9046-A1A5-D1B548E7634A}"/>
              </a:ext>
            </a:extLst>
          </p:cNvPr>
          <p:cNvSpPr>
            <a:spLocks noGrp="1"/>
          </p:cNvSpPr>
          <p:nvPr>
            <p:ph type="body" sz="quarter" idx="12"/>
          </p:nvPr>
        </p:nvSpPr>
        <p:spPr/>
        <p:txBody>
          <a:bodyPr/>
          <a:lstStyle/>
          <a:p>
            <a:r>
              <a:rPr lang="en-US" dirty="0"/>
              <a:t>December 2021 Year-Over-Year Compared to December 2020</a:t>
            </a:r>
          </a:p>
        </p:txBody>
      </p:sp>
      <p:pic>
        <p:nvPicPr>
          <p:cNvPr id="9" name="Picture Placeholder 8">
            <a:extLst>
              <a:ext uri="{FF2B5EF4-FFF2-40B4-BE49-F238E27FC236}">
                <a16:creationId xmlns:a16="http://schemas.microsoft.com/office/drawing/2014/main" id="{2D5988D0-421B-5F4D-A40D-4D7AC9EB5E15}"/>
              </a:ext>
            </a:extLst>
          </p:cNvPr>
          <p:cNvPicPr>
            <a:picLocks noGrp="1" noChangeAspect="1"/>
          </p:cNvPicPr>
          <p:nvPr>
            <p:ph type="pic" sz="quarter" idx="11"/>
          </p:nvPr>
        </p:nvPicPr>
        <p:blipFill>
          <a:blip r:embed="rId3"/>
          <a:srcRect/>
          <a:stretch/>
        </p:blipFill>
        <p:spPr>
          <a:xfrm>
            <a:off x="387350" y="1337801"/>
            <a:ext cx="8381998" cy="5029198"/>
          </a:xfrm>
        </p:spPr>
      </p:pic>
      <p:pic>
        <p:nvPicPr>
          <p:cNvPr id="6" name="Picture 5" descr="A picture containing text, sign&#10;&#10;Description automatically generated">
            <a:extLst>
              <a:ext uri="{FF2B5EF4-FFF2-40B4-BE49-F238E27FC236}">
                <a16:creationId xmlns:a16="http://schemas.microsoft.com/office/drawing/2014/main" id="{DF2A4652-6E2E-5145-8EF5-6290C65DA786}"/>
              </a:ext>
            </a:extLst>
          </p:cNvPr>
          <p:cNvPicPr>
            <a:picLocks noChangeAspect="1"/>
          </p:cNvPicPr>
          <p:nvPr/>
        </p:nvPicPr>
        <p:blipFill>
          <a:blip r:embed="rId4"/>
          <a:stretch>
            <a:fillRect/>
          </a:stretch>
        </p:blipFill>
        <p:spPr>
          <a:xfrm>
            <a:off x="176061" y="6476999"/>
            <a:ext cx="1765474" cy="237340"/>
          </a:xfrm>
          <a:prstGeom prst="rect">
            <a:avLst/>
          </a:prstGeom>
        </p:spPr>
      </p:pic>
    </p:spTree>
    <p:extLst>
      <p:ext uri="{BB962C8B-B14F-4D97-AF65-F5344CB8AC3E}">
        <p14:creationId xmlns:p14="http://schemas.microsoft.com/office/powerpoint/2010/main" val="13573193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0B9A3-FC9B-455E-BEC1-FF1BD9DBB60F}"/>
              </a:ext>
            </a:extLst>
          </p:cNvPr>
          <p:cNvSpPr>
            <a:spLocks noGrp="1"/>
          </p:cNvSpPr>
          <p:nvPr>
            <p:ph type="title"/>
          </p:nvPr>
        </p:nvSpPr>
        <p:spPr>
          <a:xfrm>
            <a:off x="381000" y="1519799"/>
            <a:ext cx="8382000" cy="3896547"/>
          </a:xfrm>
        </p:spPr>
        <p:txBody>
          <a:bodyPr/>
          <a:lstStyle/>
          <a:p>
            <a:r>
              <a:rPr lang="en-US" sz="7200" dirty="0" err="1"/>
              <a:t>Try</a:t>
            </a:r>
            <a:r>
              <a:rPr lang="en-US" sz="7200" dirty="0" err="1">
                <a:solidFill>
                  <a:schemeClr val="bg2">
                    <a:lumMod val="50000"/>
                  </a:schemeClr>
                </a:solidFill>
              </a:rPr>
              <a:t>KCM</a:t>
            </a:r>
            <a:r>
              <a:rPr lang="en-US" sz="7200" dirty="0" err="1"/>
              <a:t>.com</a:t>
            </a:r>
            <a:endParaRPr lang="en-US" sz="7200" dirty="0"/>
          </a:p>
        </p:txBody>
      </p:sp>
      <p:pic>
        <p:nvPicPr>
          <p:cNvPr id="9" name="Picture Placeholder 8" descr="Icon&#10;&#10;Description automatically generated">
            <a:extLst>
              <a:ext uri="{FF2B5EF4-FFF2-40B4-BE49-F238E27FC236}">
                <a16:creationId xmlns:a16="http://schemas.microsoft.com/office/drawing/2014/main" id="{7AD68560-E32B-4862-A48C-499F60454D76}"/>
              </a:ext>
            </a:extLst>
          </p:cNvPr>
          <p:cNvPicPr>
            <a:picLocks noGrp="1" noChangeAspect="1"/>
          </p:cNvPicPr>
          <p:nvPr>
            <p:ph type="pic" sz="quarter" idx="12"/>
          </p:nvPr>
        </p:nvPicPr>
        <p:blipFill>
          <a:blip r:embed="rId3"/>
          <a:srcRect t="83" b="83"/>
          <a:stretch>
            <a:fillRect/>
          </a:stretch>
        </p:blipFill>
        <p:spPr>
          <a:noFill/>
          <a:ln>
            <a:noFill/>
          </a:ln>
        </p:spPr>
      </p:pic>
      <p:sp>
        <p:nvSpPr>
          <p:cNvPr id="5" name="Rectangle 4">
            <a:extLst>
              <a:ext uri="{FF2B5EF4-FFF2-40B4-BE49-F238E27FC236}">
                <a16:creationId xmlns:a16="http://schemas.microsoft.com/office/drawing/2014/main" id="{80E34D09-9F05-CA46-B567-7EE4984BD840}"/>
              </a:ext>
            </a:extLst>
          </p:cNvPr>
          <p:cNvSpPr/>
          <p:nvPr/>
        </p:nvSpPr>
        <p:spPr>
          <a:xfrm>
            <a:off x="0" y="4885151"/>
            <a:ext cx="9144000" cy="13402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97441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sign&#10;&#10;Description automatically generated">
            <a:extLst>
              <a:ext uri="{FF2B5EF4-FFF2-40B4-BE49-F238E27FC236}">
                <a16:creationId xmlns:a16="http://schemas.microsoft.com/office/drawing/2014/main" id="{87827D46-71CC-7046-A540-B48676912D8F}"/>
              </a:ext>
            </a:extLst>
          </p:cNvPr>
          <p:cNvPicPr>
            <a:picLocks noChangeAspect="1"/>
          </p:cNvPicPr>
          <p:nvPr/>
        </p:nvPicPr>
        <p:blipFill>
          <a:blip r:embed="rId2"/>
          <a:stretch>
            <a:fillRect/>
          </a:stretch>
        </p:blipFill>
        <p:spPr>
          <a:xfrm>
            <a:off x="2054805" y="3090603"/>
            <a:ext cx="5034390" cy="676794"/>
          </a:xfrm>
          <a:prstGeom prst="rect">
            <a:avLst/>
          </a:prstGeom>
        </p:spPr>
      </p:pic>
    </p:spTree>
    <p:extLst>
      <p:ext uri="{BB962C8B-B14F-4D97-AF65-F5344CB8AC3E}">
        <p14:creationId xmlns:p14="http://schemas.microsoft.com/office/powerpoint/2010/main" val="2525950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0B9A3-FC9B-455E-BEC1-FF1BD9DBB60F}"/>
              </a:ext>
            </a:extLst>
          </p:cNvPr>
          <p:cNvSpPr>
            <a:spLocks noGrp="1"/>
          </p:cNvSpPr>
          <p:nvPr>
            <p:ph type="title"/>
          </p:nvPr>
        </p:nvSpPr>
        <p:spPr/>
        <p:txBody>
          <a:bodyPr/>
          <a:lstStyle/>
          <a:p>
            <a:r>
              <a:rPr lang="en-US" dirty="0"/>
              <a:t>Buyer Activity</a:t>
            </a:r>
          </a:p>
        </p:txBody>
      </p:sp>
      <p:pic>
        <p:nvPicPr>
          <p:cNvPr id="11" name="Picture Placeholder 10" descr="Icon&#10;&#10;Description automatically generated">
            <a:extLst>
              <a:ext uri="{FF2B5EF4-FFF2-40B4-BE49-F238E27FC236}">
                <a16:creationId xmlns:a16="http://schemas.microsoft.com/office/drawing/2014/main" id="{4C38C832-CCA7-4DA0-AA95-7087A0AC7FC4}"/>
              </a:ext>
            </a:extLst>
          </p:cNvPr>
          <p:cNvPicPr>
            <a:picLocks noGrp="1" noChangeAspect="1"/>
          </p:cNvPicPr>
          <p:nvPr>
            <p:ph type="pic" sz="quarter" idx="12"/>
          </p:nvPr>
        </p:nvPicPr>
        <p:blipFill>
          <a:blip r:embed="rId2"/>
          <a:srcRect t="83" b="83"/>
          <a:stretch>
            <a:fillRect/>
          </a:stretch>
        </p:blipFill>
        <p:spPr/>
      </p:pic>
    </p:spTree>
    <p:extLst>
      <p:ext uri="{BB962C8B-B14F-4D97-AF65-F5344CB8AC3E}">
        <p14:creationId xmlns:p14="http://schemas.microsoft.com/office/powerpoint/2010/main" val="2285122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6BCF8D-F8CA-5F49-A256-82905AA6C36F}"/>
              </a:ext>
            </a:extLst>
          </p:cNvPr>
          <p:cNvSpPr>
            <a:spLocks noGrp="1"/>
          </p:cNvSpPr>
          <p:nvPr>
            <p:ph type="body" sz="quarter" idx="10"/>
          </p:nvPr>
        </p:nvSpPr>
        <p:spPr/>
        <p:txBody>
          <a:bodyPr/>
          <a:lstStyle/>
          <a:p>
            <a:r>
              <a:rPr lang="en-US" dirty="0"/>
              <a:t>Source: NAR</a:t>
            </a:r>
          </a:p>
        </p:txBody>
      </p:sp>
      <p:sp>
        <p:nvSpPr>
          <p:cNvPr id="3" name="Title 2">
            <a:extLst>
              <a:ext uri="{FF2B5EF4-FFF2-40B4-BE49-F238E27FC236}">
                <a16:creationId xmlns:a16="http://schemas.microsoft.com/office/drawing/2014/main" id="{19B5F0C1-CFFF-684C-A07E-3214012BF287}"/>
              </a:ext>
            </a:extLst>
          </p:cNvPr>
          <p:cNvSpPr>
            <a:spLocks noGrp="1"/>
          </p:cNvSpPr>
          <p:nvPr>
            <p:ph type="title"/>
          </p:nvPr>
        </p:nvSpPr>
        <p:spPr/>
        <p:txBody>
          <a:bodyPr/>
          <a:lstStyle/>
          <a:p>
            <a:r>
              <a:rPr lang="en-US" dirty="0"/>
              <a:t>Buyer Traffic Index</a:t>
            </a:r>
          </a:p>
        </p:txBody>
      </p:sp>
      <p:sp>
        <p:nvSpPr>
          <p:cNvPr id="5" name="Text Placeholder 4">
            <a:extLst>
              <a:ext uri="{FF2B5EF4-FFF2-40B4-BE49-F238E27FC236}">
                <a16:creationId xmlns:a16="http://schemas.microsoft.com/office/drawing/2014/main" id="{5920ED89-8E6C-9046-A1A5-D1B548E7634A}"/>
              </a:ext>
            </a:extLst>
          </p:cNvPr>
          <p:cNvSpPr>
            <a:spLocks noGrp="1"/>
          </p:cNvSpPr>
          <p:nvPr>
            <p:ph type="body" sz="quarter" idx="12"/>
          </p:nvPr>
        </p:nvSpPr>
        <p:spPr/>
        <p:txBody>
          <a:bodyPr/>
          <a:lstStyle/>
          <a:p>
            <a:r>
              <a:rPr lang="en-US" dirty="0"/>
              <a:t>November 2021</a:t>
            </a:r>
          </a:p>
        </p:txBody>
      </p:sp>
      <p:pic>
        <p:nvPicPr>
          <p:cNvPr id="8" name="Picture Placeholder 7">
            <a:extLst>
              <a:ext uri="{FF2B5EF4-FFF2-40B4-BE49-F238E27FC236}">
                <a16:creationId xmlns:a16="http://schemas.microsoft.com/office/drawing/2014/main" id="{C9ED954C-6295-6D4D-A467-353B5942DF25}"/>
              </a:ext>
            </a:extLst>
          </p:cNvPr>
          <p:cNvPicPr>
            <a:picLocks noGrp="1" noChangeAspect="1"/>
          </p:cNvPicPr>
          <p:nvPr>
            <p:ph type="pic" sz="quarter" idx="11"/>
          </p:nvPr>
        </p:nvPicPr>
        <p:blipFill>
          <a:blip r:embed="rId3"/>
          <a:srcRect/>
          <a:stretch/>
        </p:blipFill>
        <p:spPr>
          <a:xfrm>
            <a:off x="381003" y="1406152"/>
            <a:ext cx="8381996" cy="5029198"/>
          </a:xfrm>
        </p:spPr>
      </p:pic>
      <p:pic>
        <p:nvPicPr>
          <p:cNvPr id="6" name="Picture 5" descr="A picture containing text, sign&#10;&#10;Description automatically generated">
            <a:extLst>
              <a:ext uri="{FF2B5EF4-FFF2-40B4-BE49-F238E27FC236}">
                <a16:creationId xmlns:a16="http://schemas.microsoft.com/office/drawing/2014/main" id="{D0F473C0-C564-814A-8C23-721333C2831B}"/>
              </a:ext>
            </a:extLst>
          </p:cNvPr>
          <p:cNvPicPr>
            <a:picLocks noChangeAspect="1"/>
          </p:cNvPicPr>
          <p:nvPr/>
        </p:nvPicPr>
        <p:blipFill>
          <a:blip r:embed="rId4"/>
          <a:stretch>
            <a:fillRect/>
          </a:stretch>
        </p:blipFill>
        <p:spPr>
          <a:xfrm>
            <a:off x="176061" y="6476999"/>
            <a:ext cx="1765474" cy="237340"/>
          </a:xfrm>
          <a:prstGeom prst="rect">
            <a:avLst/>
          </a:prstGeom>
        </p:spPr>
      </p:pic>
    </p:spTree>
    <p:extLst>
      <p:ext uri="{BB962C8B-B14F-4D97-AF65-F5344CB8AC3E}">
        <p14:creationId xmlns:p14="http://schemas.microsoft.com/office/powerpoint/2010/main" val="3088943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key&#10;&#10;Description automatically generated">
            <a:extLst>
              <a:ext uri="{FF2B5EF4-FFF2-40B4-BE49-F238E27FC236}">
                <a16:creationId xmlns:a16="http://schemas.microsoft.com/office/drawing/2014/main" id="{D10217C0-E8FE-5B42-8523-7EAD2EDDB5D8}"/>
              </a:ext>
            </a:extLst>
          </p:cNvPr>
          <p:cNvPicPr>
            <a:picLocks noGrp="1" noChangeAspect="1"/>
          </p:cNvPicPr>
          <p:nvPr>
            <p:ph type="pic" sz="quarter" idx="11"/>
          </p:nvPr>
        </p:nvPicPr>
        <p:blipFill rotWithShape="1">
          <a:blip r:embed="rId2"/>
          <a:srcRect l="-15586" t="14123" r="-15586" b="11556"/>
          <a:stretch/>
        </p:blipFill>
        <p:spPr>
          <a:xfrm>
            <a:off x="0" y="3429000"/>
            <a:ext cx="9144000" cy="3429000"/>
          </a:xfrm>
        </p:spPr>
      </p:pic>
      <p:sp>
        <p:nvSpPr>
          <p:cNvPr id="3" name="Text Placeholder 2">
            <a:extLst>
              <a:ext uri="{FF2B5EF4-FFF2-40B4-BE49-F238E27FC236}">
                <a16:creationId xmlns:a16="http://schemas.microsoft.com/office/drawing/2014/main" id="{334285BD-9373-4535-AE37-20E15C04C687}"/>
              </a:ext>
            </a:extLst>
          </p:cNvPr>
          <p:cNvSpPr>
            <a:spLocks noGrp="1"/>
          </p:cNvSpPr>
          <p:nvPr>
            <p:ph type="body" sz="quarter" idx="10"/>
          </p:nvPr>
        </p:nvSpPr>
        <p:spPr/>
        <p:txBody>
          <a:bodyPr/>
          <a:lstStyle/>
          <a:p>
            <a:r>
              <a:rPr lang="en-US" dirty="0"/>
              <a:t>The Good News!!</a:t>
            </a:r>
          </a:p>
          <a:p>
            <a:r>
              <a:rPr lang="en-US" dirty="0"/>
              <a:t>Listings are coming!!</a:t>
            </a:r>
          </a:p>
        </p:txBody>
      </p:sp>
      <p:pic>
        <p:nvPicPr>
          <p:cNvPr id="6" name="Picture Placeholder 5" descr="Icon&#10;&#10;Description automatically generated">
            <a:extLst>
              <a:ext uri="{FF2B5EF4-FFF2-40B4-BE49-F238E27FC236}">
                <a16:creationId xmlns:a16="http://schemas.microsoft.com/office/drawing/2014/main" id="{88FA710A-0080-482B-96FB-692D11DEDE5D}"/>
              </a:ext>
            </a:extLst>
          </p:cNvPr>
          <p:cNvPicPr>
            <a:picLocks noGrp="1" noChangeAspect="1"/>
          </p:cNvPicPr>
          <p:nvPr>
            <p:ph type="pic" sz="quarter" idx="12"/>
          </p:nvPr>
        </p:nvPicPr>
        <p:blipFill>
          <a:blip r:embed="rId3"/>
          <a:srcRect t="83" b="83"/>
          <a:stretch>
            <a:fillRect/>
          </a:stretch>
        </p:blipFill>
        <p:spPr/>
      </p:pic>
    </p:spTree>
    <p:extLst>
      <p:ext uri="{BB962C8B-B14F-4D97-AF65-F5344CB8AC3E}">
        <p14:creationId xmlns:p14="http://schemas.microsoft.com/office/powerpoint/2010/main" val="1421657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403DC8-FAD2-2140-AEC6-96424845DFA9}"/>
              </a:ext>
            </a:extLst>
          </p:cNvPr>
          <p:cNvSpPr>
            <a:spLocks noGrp="1"/>
          </p:cNvSpPr>
          <p:nvPr>
            <p:ph type="body" sz="quarter" idx="10"/>
          </p:nvPr>
        </p:nvSpPr>
        <p:spPr/>
        <p:txBody>
          <a:bodyPr/>
          <a:lstStyle/>
          <a:p>
            <a:r>
              <a:rPr lang="en-US" sz="3200" dirty="0">
                <a:latin typeface="+mj-lt"/>
                <a:ea typeface="ＭＳ Ｐゴシック" charset="-128"/>
              </a:rPr>
              <a:t>…the pandemic likely spurred occupants to shorten their home stay, as tenure in the home decreased to eight years from 10 years, according to the report. </a:t>
            </a:r>
            <a:r>
              <a:rPr lang="en-US" sz="3600" b="1" dirty="0">
                <a:solidFill>
                  <a:schemeClr val="bg2">
                    <a:lumMod val="25000"/>
                  </a:schemeClr>
                </a:solidFill>
                <a:latin typeface="Calibri" panose="020F0502020204030204"/>
                <a:ea typeface="ＭＳ Ｐゴシック" charset="-128"/>
              </a:rPr>
              <a:t>This is the largest single-year change in home tenure since NAR began collecting such data</a:t>
            </a:r>
            <a:r>
              <a:rPr lang="en-US" sz="3600" dirty="0">
                <a:latin typeface="Calibri" panose="020F0502020204030204"/>
                <a:ea typeface="ＭＳ Ｐゴシック" charset="-128"/>
              </a:rPr>
              <a:t>.” </a:t>
            </a:r>
          </a:p>
          <a:p>
            <a:endParaRPr lang="en-US" dirty="0"/>
          </a:p>
        </p:txBody>
      </p:sp>
      <p:sp>
        <p:nvSpPr>
          <p:cNvPr id="3" name="Text Placeholder 2">
            <a:extLst>
              <a:ext uri="{FF2B5EF4-FFF2-40B4-BE49-F238E27FC236}">
                <a16:creationId xmlns:a16="http://schemas.microsoft.com/office/drawing/2014/main" id="{6FC767DE-A3C8-E948-8667-F09AEC843F87}"/>
              </a:ext>
            </a:extLst>
          </p:cNvPr>
          <p:cNvSpPr>
            <a:spLocks noGrp="1"/>
          </p:cNvSpPr>
          <p:nvPr>
            <p:ph type="body" sz="quarter" idx="11"/>
          </p:nvPr>
        </p:nvSpPr>
        <p:spPr/>
        <p:txBody>
          <a:bodyPr/>
          <a:lstStyle/>
          <a:p>
            <a:r>
              <a:rPr lang="en-US" dirty="0"/>
              <a:t>-NAR</a:t>
            </a:r>
          </a:p>
        </p:txBody>
      </p:sp>
    </p:spTree>
    <p:extLst>
      <p:ext uri="{BB962C8B-B14F-4D97-AF65-F5344CB8AC3E}">
        <p14:creationId xmlns:p14="http://schemas.microsoft.com/office/powerpoint/2010/main" val="1872784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331DD6-D6EA-44A3-A73D-16AD6F7BB562}"/>
              </a:ext>
            </a:extLst>
          </p:cNvPr>
          <p:cNvSpPr>
            <a:spLocks noGrp="1"/>
          </p:cNvSpPr>
          <p:nvPr>
            <p:ph type="body" sz="quarter" idx="10"/>
          </p:nvPr>
        </p:nvSpPr>
        <p:spPr/>
        <p:txBody>
          <a:bodyPr/>
          <a:lstStyle/>
          <a:p>
            <a:r>
              <a:rPr lang="en-US" dirty="0"/>
              <a:t>Source: NAR</a:t>
            </a:r>
          </a:p>
        </p:txBody>
      </p:sp>
      <p:sp>
        <p:nvSpPr>
          <p:cNvPr id="3" name="Title 2">
            <a:extLst>
              <a:ext uri="{FF2B5EF4-FFF2-40B4-BE49-F238E27FC236}">
                <a16:creationId xmlns:a16="http://schemas.microsoft.com/office/drawing/2014/main" id="{2055CF9A-0000-493A-AC26-0DCA462D597F}"/>
              </a:ext>
            </a:extLst>
          </p:cNvPr>
          <p:cNvSpPr>
            <a:spLocks noGrp="1"/>
          </p:cNvSpPr>
          <p:nvPr>
            <p:ph type="title"/>
          </p:nvPr>
        </p:nvSpPr>
        <p:spPr/>
        <p:txBody>
          <a:bodyPr/>
          <a:lstStyle/>
          <a:p>
            <a:r>
              <a:rPr lang="en-US" dirty="0"/>
              <a:t>Today’s Homeowners Are Staying in Their </a:t>
            </a:r>
            <a:br>
              <a:rPr lang="en-US" dirty="0"/>
            </a:br>
            <a:r>
              <a:rPr lang="en-US" dirty="0"/>
              <a:t>Houses for an Average of 8 Years</a:t>
            </a:r>
            <a:br>
              <a:rPr lang="en-US" dirty="0"/>
            </a:br>
            <a:r>
              <a:rPr lang="en-US" dirty="0"/>
              <a:t> </a:t>
            </a:r>
          </a:p>
        </p:txBody>
      </p:sp>
      <p:graphicFrame>
        <p:nvGraphicFramePr>
          <p:cNvPr id="7" name="Chart 6">
            <a:extLst>
              <a:ext uri="{FF2B5EF4-FFF2-40B4-BE49-F238E27FC236}">
                <a16:creationId xmlns:a16="http://schemas.microsoft.com/office/drawing/2014/main" id="{7B2FA8ED-CB7D-4221-ADA4-9A46E7524717}"/>
              </a:ext>
            </a:extLst>
          </p:cNvPr>
          <p:cNvGraphicFramePr/>
          <p:nvPr>
            <p:extLst>
              <p:ext uri="{D42A27DB-BD31-4B8C-83A1-F6EECF244321}">
                <p14:modId xmlns:p14="http://schemas.microsoft.com/office/powerpoint/2010/main" val="2570034169"/>
              </p:ext>
            </p:extLst>
          </p:nvPr>
        </p:nvGraphicFramePr>
        <p:xfrm>
          <a:off x="217282" y="1605230"/>
          <a:ext cx="8664167" cy="4757470"/>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Arrow Connector 7">
            <a:extLst>
              <a:ext uri="{FF2B5EF4-FFF2-40B4-BE49-F238E27FC236}">
                <a16:creationId xmlns:a16="http://schemas.microsoft.com/office/drawing/2014/main" id="{F3B094C2-C0ED-4867-92A5-E800D8B6454F}"/>
              </a:ext>
            </a:extLst>
          </p:cNvPr>
          <p:cNvCxnSpPr>
            <a:cxnSpLocks/>
          </p:cNvCxnSpPr>
          <p:nvPr/>
        </p:nvCxnSpPr>
        <p:spPr>
          <a:xfrm>
            <a:off x="4878993" y="5162036"/>
            <a:ext cx="3453949" cy="0"/>
          </a:xfrm>
          <a:prstGeom prst="straightConnector1">
            <a:avLst/>
          </a:prstGeom>
          <a:ln w="38100" cap="rnd">
            <a:solidFill>
              <a:schemeClr val="bg2">
                <a:lumMod val="90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B212A07-F863-437B-9484-E4B7F1A2F91E}"/>
              </a:ext>
            </a:extLst>
          </p:cNvPr>
          <p:cNvCxnSpPr>
            <a:cxnSpLocks/>
          </p:cNvCxnSpPr>
          <p:nvPr/>
        </p:nvCxnSpPr>
        <p:spPr>
          <a:xfrm>
            <a:off x="556737" y="5162036"/>
            <a:ext cx="4015263" cy="0"/>
          </a:xfrm>
          <a:prstGeom prst="straightConnector1">
            <a:avLst/>
          </a:prstGeom>
          <a:ln w="38100" cap="rnd">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CF9DDE2-9F72-4E43-B197-BD8932D0167F}"/>
              </a:ext>
            </a:extLst>
          </p:cNvPr>
          <p:cNvSpPr/>
          <p:nvPr/>
        </p:nvSpPr>
        <p:spPr>
          <a:xfrm>
            <a:off x="1070546" y="4881375"/>
            <a:ext cx="2987644" cy="561321"/>
          </a:xfrm>
          <a:prstGeom prst="rect">
            <a:avLst/>
          </a:prstGeom>
          <a:solidFill>
            <a:schemeClr val="tx1">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1985-2008 Average </a:t>
            </a:r>
          </a:p>
          <a:p>
            <a:pPr algn="ctr"/>
            <a:r>
              <a:rPr lang="en-US" sz="1600" dirty="0">
                <a:solidFill>
                  <a:schemeClr val="tx1"/>
                </a:solidFill>
                <a:latin typeface="Arial" panose="020B0604020202020204" pitchFamily="34" charset="0"/>
                <a:cs typeface="Arial" panose="020B0604020202020204" pitchFamily="34" charset="0"/>
              </a:rPr>
              <a:t>Tenure was </a:t>
            </a:r>
            <a:r>
              <a:rPr lang="en-US" b="1" dirty="0">
                <a:solidFill>
                  <a:schemeClr val="tx1"/>
                </a:solidFill>
                <a:latin typeface="Arial" panose="020B0604020202020204" pitchFamily="34" charset="0"/>
                <a:cs typeface="Arial" panose="020B0604020202020204" pitchFamily="34" charset="0"/>
              </a:rPr>
              <a:t>6 Years</a:t>
            </a:r>
            <a:endParaRPr lang="en-US" sz="1600" b="1" dirty="0">
              <a:solidFill>
                <a:schemeClr val="tx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A3AB4712-9A4B-497A-8574-C1CBF70ABF16}"/>
              </a:ext>
            </a:extLst>
          </p:cNvPr>
          <p:cNvSpPr/>
          <p:nvPr/>
        </p:nvSpPr>
        <p:spPr>
          <a:xfrm>
            <a:off x="5185398" y="4881375"/>
            <a:ext cx="2888056" cy="561315"/>
          </a:xfrm>
          <a:prstGeom prst="rect">
            <a:avLst/>
          </a:prstGeom>
          <a:solidFill>
            <a:schemeClr val="bg2"/>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2008-2021 Average </a:t>
            </a:r>
          </a:p>
          <a:p>
            <a:pPr algn="ctr"/>
            <a:r>
              <a:rPr lang="en-US" sz="1600" dirty="0">
                <a:solidFill>
                  <a:schemeClr val="tx1"/>
                </a:solidFill>
                <a:latin typeface="Arial" panose="020B0604020202020204" pitchFamily="34" charset="0"/>
                <a:cs typeface="Arial" panose="020B0604020202020204" pitchFamily="34" charset="0"/>
              </a:rPr>
              <a:t>Tenure was </a:t>
            </a:r>
            <a:r>
              <a:rPr lang="en-US" b="1" dirty="0">
                <a:solidFill>
                  <a:schemeClr val="tx1"/>
                </a:solidFill>
                <a:latin typeface="Arial" panose="020B0604020202020204" pitchFamily="34" charset="0"/>
                <a:cs typeface="Arial" panose="020B0604020202020204" pitchFamily="34" charset="0"/>
              </a:rPr>
              <a:t>9.2 Years</a:t>
            </a:r>
            <a:endParaRPr lang="en-US" sz="1600" b="1" dirty="0">
              <a:solidFill>
                <a:schemeClr val="tx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1AE16AD2-11A4-42EE-A91F-63D2251D7759}"/>
              </a:ext>
            </a:extLst>
          </p:cNvPr>
          <p:cNvSpPr/>
          <p:nvPr/>
        </p:nvSpPr>
        <p:spPr>
          <a:xfrm>
            <a:off x="5118409" y="2904781"/>
            <a:ext cx="3214533" cy="7111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panose="020B0604020202020204" pitchFamily="34" charset="0"/>
                <a:cs typeface="Arial" panose="020B0604020202020204" pitchFamily="34" charset="0"/>
              </a:rPr>
              <a:t>Pent-Up </a:t>
            </a:r>
          </a:p>
          <a:p>
            <a:pPr algn="ctr"/>
            <a:r>
              <a:rPr lang="en-US" dirty="0">
                <a:solidFill>
                  <a:schemeClr val="bg1"/>
                </a:solidFill>
                <a:latin typeface="Arial" panose="020B0604020202020204" pitchFamily="34" charset="0"/>
                <a:cs typeface="Arial" panose="020B0604020202020204" pitchFamily="34" charset="0"/>
              </a:rPr>
              <a:t>Seller Demand</a:t>
            </a:r>
          </a:p>
        </p:txBody>
      </p:sp>
      <p:pic>
        <p:nvPicPr>
          <p:cNvPr id="10" name="Picture 9" descr="A picture containing text, sign&#10;&#10;Description automatically generated">
            <a:extLst>
              <a:ext uri="{FF2B5EF4-FFF2-40B4-BE49-F238E27FC236}">
                <a16:creationId xmlns:a16="http://schemas.microsoft.com/office/drawing/2014/main" id="{1F512ABF-F7C0-484F-91DA-4A15E0D3FBF5}"/>
              </a:ext>
            </a:extLst>
          </p:cNvPr>
          <p:cNvPicPr>
            <a:picLocks noChangeAspect="1"/>
          </p:cNvPicPr>
          <p:nvPr/>
        </p:nvPicPr>
        <p:blipFill>
          <a:blip r:embed="rId4"/>
          <a:stretch>
            <a:fillRect/>
          </a:stretch>
        </p:blipFill>
        <p:spPr>
          <a:xfrm>
            <a:off x="176061" y="6476999"/>
            <a:ext cx="1765474" cy="237340"/>
          </a:xfrm>
          <a:prstGeom prst="rect">
            <a:avLst/>
          </a:prstGeom>
        </p:spPr>
      </p:pic>
    </p:spTree>
    <p:extLst>
      <p:ext uri="{BB962C8B-B14F-4D97-AF65-F5344CB8AC3E}">
        <p14:creationId xmlns:p14="http://schemas.microsoft.com/office/powerpoint/2010/main" val="353665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Standard Slides">
  <a:themeElements>
    <a:clrScheme name="KCM">
      <a:dk1>
        <a:srgbClr val="303840"/>
      </a:dk1>
      <a:lt1>
        <a:srgbClr val="FFFFFF"/>
      </a:lt1>
      <a:dk2>
        <a:srgbClr val="00AEEF"/>
      </a:dk2>
      <a:lt2>
        <a:srgbClr val="CCD5D8"/>
      </a:lt2>
      <a:accent1>
        <a:srgbClr val="00AEEF"/>
      </a:accent1>
      <a:accent2>
        <a:srgbClr val="73C359"/>
      </a:accent2>
      <a:accent3>
        <a:srgbClr val="FF8300"/>
      </a:accent3>
      <a:accent4>
        <a:srgbClr val="FD3A00"/>
      </a:accent4>
      <a:accent5>
        <a:srgbClr val="156FC1"/>
      </a:accent5>
      <a:accent6>
        <a:srgbClr val="FFFFFF"/>
      </a:accent6>
      <a:hlink>
        <a:srgbClr val="00AEEF"/>
      </a:hlink>
      <a:folHlink>
        <a:srgbClr val="00AEE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19993</TotalTime>
  <Words>2076</Words>
  <Application>Microsoft Office PowerPoint</Application>
  <PresentationFormat>On-screen Show (4:3)</PresentationFormat>
  <Paragraphs>248</Paragraphs>
  <Slides>41</Slides>
  <Notes>35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Wingdings</vt:lpstr>
      <vt:lpstr>Standard Slides</vt:lpstr>
      <vt:lpstr>A LOOK AT THE  HOUSING MARKET  IN 2022</vt:lpstr>
      <vt:lpstr>PowerPoint Presentation</vt:lpstr>
      <vt:lpstr>PowerPoint Presentation</vt:lpstr>
      <vt:lpstr>Housing Inventory Lower than Last Year</vt:lpstr>
      <vt:lpstr>Buyer Activity</vt:lpstr>
      <vt:lpstr>Buyer Traffic Index</vt:lpstr>
      <vt:lpstr>PowerPoint Presentation</vt:lpstr>
      <vt:lpstr>PowerPoint Presentation</vt:lpstr>
      <vt:lpstr>Today’s Homeowners Are Staying in Their  Houses for an Average of 8 Years  </vt:lpstr>
      <vt:lpstr>PowerPoint Presentation</vt:lpstr>
      <vt:lpstr>Realtor.com’s Seller Survey Reveals… </vt:lpstr>
      <vt:lpstr>PowerPoint Presentation</vt:lpstr>
      <vt:lpstr>CoreLogic’s Q3 Homeowner Equity Report </vt:lpstr>
      <vt:lpstr>Homeowner Equity Growth Still Surging</vt:lpstr>
      <vt:lpstr>PowerPoint Presentation</vt:lpstr>
      <vt:lpstr>Interest Rates &amp; Inflation</vt:lpstr>
      <vt:lpstr>Mortgage Rates Continue to Move Up</vt:lpstr>
      <vt:lpstr>Mortgage Rates  </vt:lpstr>
      <vt:lpstr>PowerPoint Presentation</vt:lpstr>
      <vt:lpstr>Current Mortgage Rate Compared to  the Last Five Decades </vt:lpstr>
      <vt:lpstr>10 Year Treasury Yield Skyrocketing</vt:lpstr>
      <vt:lpstr>For Almost 50 Years, the 30-year Mortgage Rate  Has Moved in Unison With the 10-year Treasury Rate </vt:lpstr>
      <vt:lpstr>Homeownership as a Hedge against Inflation</vt:lpstr>
      <vt:lpstr>PowerPoint Presentation</vt:lpstr>
      <vt:lpstr>Homeownership: A Hedge against Inflation</vt:lpstr>
      <vt:lpstr>PowerPoint Presentation</vt:lpstr>
      <vt:lpstr>Rent Increase &gt; than Inflation Most Years</vt:lpstr>
      <vt:lpstr>PowerPoint Presentation</vt:lpstr>
      <vt:lpstr>Cumulative House Appreciation by 2026  </vt:lpstr>
      <vt:lpstr>2022  Projections</vt:lpstr>
      <vt:lpstr>Mortgage Rates </vt:lpstr>
      <vt:lpstr>Home Price Forecasts for 2022 </vt:lpstr>
      <vt:lpstr>Has Home Price Acceleration Peaked? </vt:lpstr>
      <vt:lpstr>PowerPoint Presentation</vt:lpstr>
      <vt:lpstr>Forbearances finally fall below 1 million </vt:lpstr>
      <vt:lpstr>PowerPoint Presentation</vt:lpstr>
      <vt:lpstr>Loans Upon Exiting Forbearance Program</vt:lpstr>
      <vt:lpstr>PowerPoint Presentation</vt:lpstr>
      <vt:lpstr>PowerPoint Presentation</vt:lpstr>
      <vt:lpstr>TryKCM.com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Childers</dc:creator>
  <cp:lastModifiedBy>Anna Levin</cp:lastModifiedBy>
  <cp:revision>177</cp:revision>
  <cp:lastPrinted>2022-01-12T14:25:20Z</cp:lastPrinted>
  <dcterms:created xsi:type="dcterms:W3CDTF">2021-06-23T14:31:32Z</dcterms:created>
  <dcterms:modified xsi:type="dcterms:W3CDTF">2022-01-28T15:20:37Z</dcterms:modified>
</cp:coreProperties>
</file>